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8" r:id="rId2"/>
    <p:sldId id="301" r:id="rId3"/>
    <p:sldId id="3711" r:id="rId4"/>
    <p:sldId id="345" r:id="rId5"/>
    <p:sldId id="3694" r:id="rId6"/>
    <p:sldId id="3686" r:id="rId7"/>
    <p:sldId id="3700" r:id="rId8"/>
    <p:sldId id="3680" r:id="rId9"/>
    <p:sldId id="340" r:id="rId10"/>
    <p:sldId id="3687" r:id="rId11"/>
    <p:sldId id="3697" r:id="rId12"/>
    <p:sldId id="3698" r:id="rId13"/>
    <p:sldId id="3707" r:id="rId14"/>
    <p:sldId id="3681" r:id="rId15"/>
    <p:sldId id="3690" r:id="rId16"/>
    <p:sldId id="3702" r:id="rId17"/>
    <p:sldId id="3705" r:id="rId18"/>
    <p:sldId id="3706" r:id="rId19"/>
    <p:sldId id="3708" r:id="rId20"/>
    <p:sldId id="3703" r:id="rId21"/>
    <p:sldId id="3682" r:id="rId22"/>
    <p:sldId id="3699" r:id="rId23"/>
    <p:sldId id="3693" r:id="rId24"/>
    <p:sldId id="3704" r:id="rId25"/>
    <p:sldId id="3683" r:id="rId26"/>
    <p:sldId id="347" r:id="rId27"/>
    <p:sldId id="3684" r:id="rId28"/>
    <p:sldId id="331" r:id="rId29"/>
    <p:sldId id="3685"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1CF54D3-8AA8-4AB2-9405-D3FBB85A1AD1}">
          <p14:sldIdLst>
            <p14:sldId id="258"/>
            <p14:sldId id="301"/>
            <p14:sldId id="3711"/>
            <p14:sldId id="345"/>
            <p14:sldId id="3694"/>
            <p14:sldId id="3686"/>
            <p14:sldId id="3700"/>
            <p14:sldId id="3680"/>
            <p14:sldId id="340"/>
            <p14:sldId id="3687"/>
            <p14:sldId id="3697"/>
            <p14:sldId id="3698"/>
            <p14:sldId id="3707"/>
            <p14:sldId id="3681"/>
            <p14:sldId id="3690"/>
            <p14:sldId id="3702"/>
            <p14:sldId id="3705"/>
            <p14:sldId id="3706"/>
            <p14:sldId id="3708"/>
            <p14:sldId id="3703"/>
            <p14:sldId id="3682"/>
            <p14:sldId id="3699"/>
            <p14:sldId id="3693"/>
            <p14:sldId id="3704"/>
            <p14:sldId id="3683"/>
            <p14:sldId id="347"/>
            <p14:sldId id="3684"/>
            <p14:sldId id="331"/>
            <p14:sldId id="3685"/>
          </p14:sldIdLst>
        </p14:section>
      </p14:sectionLst>
    </p:ext>
    <p:ext uri="{EFAFB233-063F-42B5-8137-9DF3F51BA10A}">
      <p15:sldGuideLst xmlns:p15="http://schemas.microsoft.com/office/powerpoint/2012/main">
        <p15:guide id="3" pos="384" userDrawn="1">
          <p15:clr>
            <a:srgbClr val="A4A3A4"/>
          </p15:clr>
        </p15:guide>
        <p15:guide id="4" pos="7296" userDrawn="1">
          <p15:clr>
            <a:srgbClr val="A4A3A4"/>
          </p15:clr>
        </p15:guide>
        <p15:guide id="8" orient="horz" pos="3800" userDrawn="1">
          <p15:clr>
            <a:srgbClr val="A4A3A4"/>
          </p15:clr>
        </p15:guide>
        <p15:guide id="9" orient="horz" pos="2976" userDrawn="1">
          <p15:clr>
            <a:srgbClr val="A4A3A4"/>
          </p15:clr>
        </p15:guide>
        <p15:guide id="10" orient="horz" pos="2364" userDrawn="1">
          <p15:clr>
            <a:srgbClr val="A4A3A4"/>
          </p15:clr>
        </p15:guide>
        <p15:guide id="11" orient="horz" pos="3045" userDrawn="1">
          <p15:clr>
            <a:srgbClr val="A4A3A4"/>
          </p15:clr>
        </p15:guide>
        <p15:guide id="12" orient="horz" pos="1729" userDrawn="1">
          <p15:clr>
            <a:srgbClr val="A4A3A4"/>
          </p15:clr>
        </p15:guide>
        <p15:guide id="13" pos="549" userDrawn="1">
          <p15:clr>
            <a:srgbClr val="A4A3A4"/>
          </p15:clr>
        </p15:guide>
        <p15:guide id="14" pos="52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d A" initials="kA" lastIdx="1" clrIdx="0"/>
  <p:cmAuthor id="2" name="许 昊瑞" initials="许" lastIdx="4"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E60F4"/>
    <a:srgbClr val="404040"/>
    <a:srgbClr val="B7472A"/>
    <a:srgbClr val="CED6EB"/>
    <a:srgbClr val="E1E2E9"/>
    <a:srgbClr val="6399F4"/>
    <a:srgbClr val="2F2FEC"/>
    <a:srgbClr val="4D00FE"/>
    <a:srgbClr val="4853D9"/>
    <a:srgbClr val="3E3A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0071" autoAdjust="0"/>
  </p:normalViewPr>
  <p:slideViewPr>
    <p:cSldViewPr snapToGrid="0" showGuides="1">
      <p:cViewPr>
        <p:scale>
          <a:sx n="66" d="100"/>
          <a:sy n="66" d="100"/>
        </p:scale>
        <p:origin x="566" y="206"/>
      </p:cViewPr>
      <p:guideLst>
        <p:guide pos="384"/>
        <p:guide pos="7296"/>
        <p:guide orient="horz" pos="3800"/>
        <p:guide orient="horz" pos="2976"/>
        <p:guide orient="horz" pos="2364"/>
        <p:guide orient="horz" pos="3045"/>
        <p:guide orient="horz" pos="1729"/>
        <p:guide pos="549"/>
        <p:guide pos="52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D:\tencent%20files\2967525388\filerecv\&#24037;&#20316;&#31807;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US" altLang="zh-CN"/>
              <a:t>FID scores of four models at different epoch</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smoothMarker"/>
        <c:varyColors val="0"/>
        <c:ser>
          <c:idx val="0"/>
          <c:order val="0"/>
          <c:tx>
            <c:strRef>
              <c:f>"Reimplement"</c:f>
              <c:strCache>
                <c:ptCount val="1"/>
                <c:pt idx="0">
                  <c:v>Reimplement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[工作簿1.xlsx]Sheet1!$C$1:$C$20</c:f>
              <c:numCache>
                <c:formatCode>General</c:formatCode>
                <c:ptCount val="20"/>
                <c:pt idx="0">
                  <c:v>9</c:v>
                </c:pt>
                <c:pt idx="1">
                  <c:v>19</c:v>
                </c:pt>
                <c:pt idx="2">
                  <c:v>29</c:v>
                </c:pt>
                <c:pt idx="3">
                  <c:v>39</c:v>
                </c:pt>
                <c:pt idx="4">
                  <c:v>49</c:v>
                </c:pt>
                <c:pt idx="5">
                  <c:v>59</c:v>
                </c:pt>
                <c:pt idx="6">
                  <c:v>69</c:v>
                </c:pt>
                <c:pt idx="7">
                  <c:v>79</c:v>
                </c:pt>
                <c:pt idx="8">
                  <c:v>89</c:v>
                </c:pt>
                <c:pt idx="9">
                  <c:v>99</c:v>
                </c:pt>
                <c:pt idx="10">
                  <c:v>109</c:v>
                </c:pt>
                <c:pt idx="11">
                  <c:v>119</c:v>
                </c:pt>
                <c:pt idx="12">
                  <c:v>129</c:v>
                </c:pt>
                <c:pt idx="13">
                  <c:v>139</c:v>
                </c:pt>
                <c:pt idx="14">
                  <c:v>149</c:v>
                </c:pt>
                <c:pt idx="15">
                  <c:v>159</c:v>
                </c:pt>
                <c:pt idx="16">
                  <c:v>169</c:v>
                </c:pt>
                <c:pt idx="17">
                  <c:v>179</c:v>
                </c:pt>
                <c:pt idx="18">
                  <c:v>189</c:v>
                </c:pt>
                <c:pt idx="19">
                  <c:v>199</c:v>
                </c:pt>
              </c:numCache>
            </c:numRef>
          </c:xVal>
          <c:yVal>
            <c:numRef>
              <c:f>[工作簿1.xlsx]Sheet1!$D$1:$D$20</c:f>
              <c:numCache>
                <c:formatCode>General</c:formatCode>
                <c:ptCount val="20"/>
                <c:pt idx="0">
                  <c:v>185.54960238343901</c:v>
                </c:pt>
                <c:pt idx="1">
                  <c:v>164.60029885908801</c:v>
                </c:pt>
                <c:pt idx="2">
                  <c:v>149.14514191011199</c:v>
                </c:pt>
                <c:pt idx="3">
                  <c:v>135.10370451199299</c:v>
                </c:pt>
                <c:pt idx="4">
                  <c:v>123.303746697969</c:v>
                </c:pt>
                <c:pt idx="5">
                  <c:v>125.53174572840901</c:v>
                </c:pt>
                <c:pt idx="6">
                  <c:v>121.62271759335501</c:v>
                </c:pt>
                <c:pt idx="7">
                  <c:v>110.985235421711</c:v>
                </c:pt>
                <c:pt idx="8">
                  <c:v>111.9853849404</c:v>
                </c:pt>
                <c:pt idx="9">
                  <c:v>110.107031338052</c:v>
                </c:pt>
                <c:pt idx="10">
                  <c:v>108.62593979997401</c:v>
                </c:pt>
                <c:pt idx="11">
                  <c:v>103.97583816225701</c:v>
                </c:pt>
                <c:pt idx="12">
                  <c:v>107.70839188257</c:v>
                </c:pt>
                <c:pt idx="13">
                  <c:v>101.809747160143</c:v>
                </c:pt>
                <c:pt idx="14">
                  <c:v>98.548503497465504</c:v>
                </c:pt>
                <c:pt idx="15">
                  <c:v>94.986847309852706</c:v>
                </c:pt>
                <c:pt idx="16">
                  <c:v>102.16488747167099</c:v>
                </c:pt>
                <c:pt idx="17">
                  <c:v>95.936795265201795</c:v>
                </c:pt>
                <c:pt idx="18">
                  <c:v>98.526249181593698</c:v>
                </c:pt>
                <c:pt idx="19">
                  <c:v>97.102293776444299</c:v>
                </c:pt>
              </c:numCache>
            </c:numRef>
          </c:yVal>
          <c:smooth val="1"/>
          <c:extLst>
            <c:ext xmlns:c16="http://schemas.microsoft.com/office/drawing/2014/chart" uri="{C3380CC4-5D6E-409C-BE32-E72D297353CC}">
              <c16:uniqueId val="{00000000-921A-4A91-91EF-F522690D422E}"/>
            </c:ext>
          </c:extLst>
        </c:ser>
        <c:ser>
          <c:idx val="1"/>
          <c:order val="1"/>
          <c:tx>
            <c:strRef>
              <c:f>"highD"</c:f>
              <c:strCache>
                <c:ptCount val="1"/>
                <c:pt idx="0">
                  <c:v>highD</c:v>
                </c:pt>
              </c:strCache>
            </c:strRef>
          </c:tx>
          <c:spPr>
            <a:ln w="19050" cap="rnd">
              <a:solidFill>
                <a:schemeClr val="accent2"/>
              </a:solidFill>
              <a:prstDash val="sysDot"/>
              <a:round/>
            </a:ln>
            <a:effectLst/>
          </c:spPr>
          <c:marker>
            <c:symbol val="circle"/>
            <c:size val="5"/>
            <c:spPr>
              <a:solidFill>
                <a:schemeClr val="accent2"/>
              </a:solidFill>
              <a:ln w="9525">
                <a:solidFill>
                  <a:schemeClr val="accent2"/>
                </a:solidFill>
              </a:ln>
              <a:effectLst/>
            </c:spPr>
          </c:marker>
          <c:xVal>
            <c:numRef>
              <c:f>[工作簿1.xlsx]Sheet1!$C$1:$C$20</c:f>
              <c:numCache>
                <c:formatCode>General</c:formatCode>
                <c:ptCount val="20"/>
                <c:pt idx="0">
                  <c:v>9</c:v>
                </c:pt>
                <c:pt idx="1">
                  <c:v>19</c:v>
                </c:pt>
                <c:pt idx="2">
                  <c:v>29</c:v>
                </c:pt>
                <c:pt idx="3">
                  <c:v>39</c:v>
                </c:pt>
                <c:pt idx="4">
                  <c:v>49</c:v>
                </c:pt>
                <c:pt idx="5">
                  <c:v>59</c:v>
                </c:pt>
                <c:pt idx="6">
                  <c:v>69</c:v>
                </c:pt>
                <c:pt idx="7">
                  <c:v>79</c:v>
                </c:pt>
                <c:pt idx="8">
                  <c:v>89</c:v>
                </c:pt>
                <c:pt idx="9">
                  <c:v>99</c:v>
                </c:pt>
                <c:pt idx="10">
                  <c:v>109</c:v>
                </c:pt>
                <c:pt idx="11">
                  <c:v>119</c:v>
                </c:pt>
                <c:pt idx="12">
                  <c:v>129</c:v>
                </c:pt>
                <c:pt idx="13">
                  <c:v>139</c:v>
                </c:pt>
                <c:pt idx="14">
                  <c:v>149</c:v>
                </c:pt>
                <c:pt idx="15">
                  <c:v>159</c:v>
                </c:pt>
                <c:pt idx="16">
                  <c:v>169</c:v>
                </c:pt>
                <c:pt idx="17">
                  <c:v>179</c:v>
                </c:pt>
                <c:pt idx="18">
                  <c:v>189</c:v>
                </c:pt>
                <c:pt idx="19">
                  <c:v>199</c:v>
                </c:pt>
              </c:numCache>
            </c:numRef>
          </c:xVal>
          <c:yVal>
            <c:numRef>
              <c:f>[工作簿1.xlsx]Sheet1!$E$1:$E$20</c:f>
              <c:numCache>
                <c:formatCode>General</c:formatCode>
                <c:ptCount val="20"/>
                <c:pt idx="0">
                  <c:v>297.25190610858601</c:v>
                </c:pt>
                <c:pt idx="1">
                  <c:v>286.75379959306701</c:v>
                </c:pt>
                <c:pt idx="2">
                  <c:v>281.99395955190801</c:v>
                </c:pt>
                <c:pt idx="3">
                  <c:v>284.59993136116702</c:v>
                </c:pt>
                <c:pt idx="4">
                  <c:v>303.935335792606</c:v>
                </c:pt>
                <c:pt idx="5">
                  <c:v>283.01736895384499</c:v>
                </c:pt>
                <c:pt idx="6">
                  <c:v>253.48523971569099</c:v>
                </c:pt>
                <c:pt idx="7">
                  <c:v>258.55518530702801</c:v>
                </c:pt>
                <c:pt idx="8">
                  <c:v>215.79632174489501</c:v>
                </c:pt>
                <c:pt idx="9">
                  <c:v>227.14400697155901</c:v>
                </c:pt>
                <c:pt idx="10">
                  <c:v>228.934762322956</c:v>
                </c:pt>
                <c:pt idx="11">
                  <c:v>204.86853175169301</c:v>
                </c:pt>
                <c:pt idx="12">
                  <c:v>185.89122872271901</c:v>
                </c:pt>
                <c:pt idx="13">
                  <c:v>181.87480069032901</c:v>
                </c:pt>
                <c:pt idx="14">
                  <c:v>246.71752029977799</c:v>
                </c:pt>
                <c:pt idx="15">
                  <c:v>249.20587386295901</c:v>
                </c:pt>
                <c:pt idx="16">
                  <c:v>206.580762937542</c:v>
                </c:pt>
                <c:pt idx="17">
                  <c:v>165.99908473785399</c:v>
                </c:pt>
                <c:pt idx="18">
                  <c:v>244.78808578552301</c:v>
                </c:pt>
                <c:pt idx="19">
                  <c:v>197.46248072236099</c:v>
                </c:pt>
              </c:numCache>
            </c:numRef>
          </c:yVal>
          <c:smooth val="1"/>
          <c:extLst>
            <c:ext xmlns:c16="http://schemas.microsoft.com/office/drawing/2014/chart" uri="{C3380CC4-5D6E-409C-BE32-E72D297353CC}">
              <c16:uniqueId val="{00000001-921A-4A91-91EF-F522690D422E}"/>
            </c:ext>
          </c:extLst>
        </c:ser>
        <c:ser>
          <c:idx val="2"/>
          <c:order val="2"/>
          <c:tx>
            <c:strRef>
              <c:f>"GAN"</c:f>
              <c:strCache>
                <c:ptCount val="1"/>
                <c:pt idx="0">
                  <c:v>GAN</c:v>
                </c:pt>
              </c:strCache>
            </c:strRef>
          </c:tx>
          <c:spPr>
            <a:ln w="19050" cap="rnd">
              <a:solidFill>
                <a:schemeClr val="accent3"/>
              </a:solidFill>
              <a:prstDash val="lgDashDot"/>
              <a:round/>
            </a:ln>
            <a:effectLst/>
          </c:spPr>
          <c:marker>
            <c:symbol val="circle"/>
            <c:size val="5"/>
            <c:spPr>
              <a:solidFill>
                <a:schemeClr val="accent3"/>
              </a:solidFill>
              <a:ln w="9525">
                <a:solidFill>
                  <a:schemeClr val="accent3"/>
                </a:solidFill>
              </a:ln>
              <a:effectLst/>
            </c:spPr>
          </c:marker>
          <c:xVal>
            <c:numRef>
              <c:f>[工作簿1.xlsx]Sheet1!$C$1:$C$20</c:f>
              <c:numCache>
                <c:formatCode>General</c:formatCode>
                <c:ptCount val="20"/>
                <c:pt idx="0">
                  <c:v>9</c:v>
                </c:pt>
                <c:pt idx="1">
                  <c:v>19</c:v>
                </c:pt>
                <c:pt idx="2">
                  <c:v>29</c:v>
                </c:pt>
                <c:pt idx="3">
                  <c:v>39</c:v>
                </c:pt>
                <c:pt idx="4">
                  <c:v>49</c:v>
                </c:pt>
                <c:pt idx="5">
                  <c:v>59</c:v>
                </c:pt>
                <c:pt idx="6">
                  <c:v>69</c:v>
                </c:pt>
                <c:pt idx="7">
                  <c:v>79</c:v>
                </c:pt>
                <c:pt idx="8">
                  <c:v>89</c:v>
                </c:pt>
                <c:pt idx="9">
                  <c:v>99</c:v>
                </c:pt>
                <c:pt idx="10">
                  <c:v>109</c:v>
                </c:pt>
                <c:pt idx="11">
                  <c:v>119</c:v>
                </c:pt>
                <c:pt idx="12">
                  <c:v>129</c:v>
                </c:pt>
                <c:pt idx="13">
                  <c:v>139</c:v>
                </c:pt>
                <c:pt idx="14">
                  <c:v>149</c:v>
                </c:pt>
                <c:pt idx="15">
                  <c:v>159</c:v>
                </c:pt>
                <c:pt idx="16">
                  <c:v>169</c:v>
                </c:pt>
                <c:pt idx="17">
                  <c:v>179</c:v>
                </c:pt>
                <c:pt idx="18">
                  <c:v>189</c:v>
                </c:pt>
                <c:pt idx="19">
                  <c:v>199</c:v>
                </c:pt>
              </c:numCache>
            </c:numRef>
          </c:xVal>
          <c:yVal>
            <c:numRef>
              <c:f>[工作簿1.xlsx]Sheet1!$F$1:$F$20</c:f>
              <c:numCache>
                <c:formatCode>General</c:formatCode>
                <c:ptCount val="20"/>
                <c:pt idx="0">
                  <c:v>270.884162070625</c:v>
                </c:pt>
                <c:pt idx="1">
                  <c:v>261.60447125096999</c:v>
                </c:pt>
                <c:pt idx="2">
                  <c:v>279.527752358096</c:v>
                </c:pt>
                <c:pt idx="3">
                  <c:v>246.07468786466299</c:v>
                </c:pt>
                <c:pt idx="4">
                  <c:v>247.30897856809199</c:v>
                </c:pt>
                <c:pt idx="5">
                  <c:v>211.91346214936101</c:v>
                </c:pt>
                <c:pt idx="6">
                  <c:v>190.693711172391</c:v>
                </c:pt>
                <c:pt idx="7">
                  <c:v>188.92957606898</c:v>
                </c:pt>
                <c:pt idx="8">
                  <c:v>214.56361403468</c:v>
                </c:pt>
                <c:pt idx="9">
                  <c:v>185.431213939857</c:v>
                </c:pt>
                <c:pt idx="10">
                  <c:v>180.64371682268199</c:v>
                </c:pt>
                <c:pt idx="11">
                  <c:v>199.412991920748</c:v>
                </c:pt>
                <c:pt idx="12">
                  <c:v>176.04750155825801</c:v>
                </c:pt>
                <c:pt idx="13">
                  <c:v>157.26044322235401</c:v>
                </c:pt>
                <c:pt idx="14">
                  <c:v>175.03748740797201</c:v>
                </c:pt>
                <c:pt idx="15">
                  <c:v>156.556975371699</c:v>
                </c:pt>
                <c:pt idx="16">
                  <c:v>151.266803599442</c:v>
                </c:pt>
                <c:pt idx="17">
                  <c:v>167.723421675699</c:v>
                </c:pt>
                <c:pt idx="18">
                  <c:v>154.95033762946099</c:v>
                </c:pt>
              </c:numCache>
            </c:numRef>
          </c:yVal>
          <c:smooth val="1"/>
          <c:extLst>
            <c:ext xmlns:c16="http://schemas.microsoft.com/office/drawing/2014/chart" uri="{C3380CC4-5D6E-409C-BE32-E72D297353CC}">
              <c16:uniqueId val="{00000002-921A-4A91-91EF-F522690D422E}"/>
            </c:ext>
          </c:extLst>
        </c:ser>
        <c:ser>
          <c:idx val="3"/>
          <c:order val="3"/>
          <c:tx>
            <c:strRef>
              <c:f>"DifGAN"</c:f>
              <c:strCache>
                <c:ptCount val="1"/>
                <c:pt idx="0">
                  <c:v>DifGAN</c:v>
                </c:pt>
              </c:strCache>
            </c:strRef>
          </c:tx>
          <c:spPr>
            <a:ln w="19050" cap="rnd" cmpd="thinThick">
              <a:solidFill>
                <a:srgbClr val="00B0F0"/>
              </a:solidFill>
              <a:round/>
            </a:ln>
            <a:effectLst/>
          </c:spPr>
          <c:marker>
            <c:symbol val="circle"/>
            <c:size val="5"/>
            <c:spPr>
              <a:solidFill>
                <a:schemeClr val="accent4"/>
              </a:solidFill>
              <a:ln w="9525">
                <a:solidFill>
                  <a:schemeClr val="accent4"/>
                </a:solidFill>
              </a:ln>
              <a:effectLst/>
            </c:spPr>
          </c:marker>
          <c:xVal>
            <c:numRef>
              <c:f>[工作簿1.xlsx]Sheet1!$H$1:$H$11</c:f>
              <c:numCache>
                <c:formatCode>General</c:formatCode>
                <c:ptCount val="11"/>
                <c:pt idx="0">
                  <c:v>4</c:v>
                </c:pt>
                <c:pt idx="1">
                  <c:v>8</c:v>
                </c:pt>
                <c:pt idx="2">
                  <c:v>12</c:v>
                </c:pt>
                <c:pt idx="3">
                  <c:v>16</c:v>
                </c:pt>
                <c:pt idx="4">
                  <c:v>20</c:v>
                </c:pt>
                <c:pt idx="5">
                  <c:v>24</c:v>
                </c:pt>
                <c:pt idx="6">
                  <c:v>28</c:v>
                </c:pt>
                <c:pt idx="7">
                  <c:v>32</c:v>
                </c:pt>
                <c:pt idx="8">
                  <c:v>36</c:v>
                </c:pt>
                <c:pt idx="9">
                  <c:v>40</c:v>
                </c:pt>
                <c:pt idx="10">
                  <c:v>44</c:v>
                </c:pt>
              </c:numCache>
            </c:numRef>
          </c:xVal>
          <c:yVal>
            <c:numRef>
              <c:f>[工作簿1.xlsx]Sheet1!$I$1:$I$11</c:f>
              <c:numCache>
                <c:formatCode>General</c:formatCode>
                <c:ptCount val="11"/>
                <c:pt idx="0">
                  <c:v>392.19330629519999</c:v>
                </c:pt>
                <c:pt idx="1">
                  <c:v>403.21481718336503</c:v>
                </c:pt>
                <c:pt idx="2">
                  <c:v>243.397112695695</c:v>
                </c:pt>
                <c:pt idx="3">
                  <c:v>241.82329935703399</c:v>
                </c:pt>
                <c:pt idx="4">
                  <c:v>235.03634023807601</c:v>
                </c:pt>
                <c:pt idx="5">
                  <c:v>322.588939994143</c:v>
                </c:pt>
                <c:pt idx="6">
                  <c:v>218.903939951393</c:v>
                </c:pt>
                <c:pt idx="7">
                  <c:v>272.92841656522103</c:v>
                </c:pt>
                <c:pt idx="8">
                  <c:v>173.93221457156599</c:v>
                </c:pt>
                <c:pt idx="9">
                  <c:v>151.08889249811</c:v>
                </c:pt>
                <c:pt idx="10">
                  <c:v>181.35211918379801</c:v>
                </c:pt>
              </c:numCache>
            </c:numRef>
          </c:yVal>
          <c:smooth val="1"/>
          <c:extLst>
            <c:ext xmlns:c16="http://schemas.microsoft.com/office/drawing/2014/chart" uri="{C3380CC4-5D6E-409C-BE32-E72D297353CC}">
              <c16:uniqueId val="{00000003-921A-4A91-91EF-F522690D422E}"/>
            </c:ext>
          </c:extLst>
        </c:ser>
        <c:dLbls>
          <c:showLegendKey val="0"/>
          <c:showVal val="0"/>
          <c:showCatName val="0"/>
          <c:showSerName val="0"/>
          <c:showPercent val="0"/>
          <c:showBubbleSize val="0"/>
        </c:dLbls>
        <c:axId val="114423052"/>
        <c:axId val="334218115"/>
      </c:scatterChart>
      <c:valAx>
        <c:axId val="114423052"/>
        <c:scaling>
          <c:orientation val="minMax"/>
          <c:max val="210"/>
          <c:min val="0"/>
        </c:scaling>
        <c:delete val="0"/>
        <c:axPos val="b"/>
        <c:majorGridlines>
          <c:spPr>
            <a:ln w="9525" cap="flat" cmpd="sng" algn="ctr">
              <a:solidFill>
                <a:schemeClr val="tx1">
                  <a:lumMod val="15000"/>
                  <a:lumOff val="85000"/>
                </a:schemeClr>
              </a:solidFill>
              <a:round/>
            </a:ln>
            <a:effectLst/>
          </c:spPr>
        </c:majorGridlines>
        <c:title>
          <c:tx>
            <c:rich>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rPr lang="en-US" altLang="zh-CN"/>
                  <a:t>epoch</a:t>
                </a:r>
              </a:p>
            </c:rich>
          </c:tx>
          <c:overlay val="0"/>
          <c:spPr>
            <a:noFill/>
            <a:ln>
              <a:noFill/>
            </a:ln>
            <a:effectLst/>
          </c:spPr>
          <c:txPr>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334218115"/>
        <c:crosses val="autoZero"/>
        <c:crossBetween val="midCat"/>
        <c:majorUnit val="20"/>
      </c:valAx>
      <c:valAx>
        <c:axId val="334218115"/>
        <c:scaling>
          <c:orientation val="minMax"/>
          <c:max val="420"/>
        </c:scaling>
        <c:delete val="0"/>
        <c:axPos val="l"/>
        <c:majorGridlines>
          <c:spPr>
            <a:ln w="9525" cap="flat" cmpd="sng" algn="ctr">
              <a:solidFill>
                <a:schemeClr val="tx1">
                  <a:lumMod val="15000"/>
                  <a:lumOff val="85000"/>
                </a:schemeClr>
              </a:solidFill>
              <a:round/>
            </a:ln>
            <a:effectLst/>
          </c:spPr>
        </c:majorGridlines>
        <c:title>
          <c:tx>
            <c:rich>
              <a:bodyPr rot="-540000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rPr lang="en-US" altLang="zh-CN"/>
                  <a:t>FID score</a:t>
                </a:r>
              </a:p>
            </c:rich>
          </c:tx>
          <c:overlay val="0"/>
          <c:spPr>
            <a:noFill/>
            <a:ln>
              <a:noFill/>
            </a:ln>
            <a:effectLst/>
          </c:spPr>
          <c:txPr>
            <a:bodyPr rot="-540000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14423052"/>
        <c:crosses val="autoZero"/>
        <c:crossBetween val="midCat"/>
        <c:majorUnit val="20"/>
      </c:valAx>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dbl" algn="ctr">
      <a:solidFill>
        <a:schemeClr val="tx1">
          <a:lumMod val="15000"/>
          <a:lumOff val="85000"/>
        </a:schemeClr>
      </a:solidFill>
      <a:prstDash val="lgDashDot"/>
      <a:round/>
    </a:ln>
    <a:effectLst>
      <a:outerShdw blurRad="50800" dist="38100" dir="2700000" algn="tl" rotWithShape="0">
        <a:prstClr val="black">
          <a:alpha val="40000"/>
        </a:prstClr>
      </a:outerShdw>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3-07-12T22:32:25.879" idx="1">
    <p:pos x="10" y="10"/>
    <p:text>（这个地方我还没想好具体怎么说）</p:text>
  </p:cm>
  <p:cm authorId="2" dt="2023-07-12T22:37:59.490" idx="1">
    <p:pos x="10" y="146"/>
    <p:text>我都没看懂你这是要干嘛（</p:text>
  </p:cm>
  <p:cm authorId="2" dt="2023-07-12T22:38:41.262" idx="3">
    <p:pos x="10" y="282"/>
    <p:text>上一页已经有DiffusionGan了，这里放个Gan是啥意思</p:text>
  </p:cm>
  <p:cm authorId="2" dt="2023-07-12T22:39:19.206" idx="4">
    <p:pos x="10" y="418"/>
    <p:text>还不如直接删掉这一页，然后再下一页中说明我们做的改进</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32B9967B-1406-4500-9ABA-D333D6F03373}" type="datetimeFigureOut">
              <a:rPr lang="zh-CN" altLang="en-US" smtClean="0"/>
              <a:t>2023/7/20</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4DCC612E-0DEB-4EA3-B55F-824A8281AC71}"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已有的三种生成模型</a:t>
            </a:r>
          </a:p>
        </p:txBody>
      </p:sp>
      <p:sp>
        <p:nvSpPr>
          <p:cNvPr id="4" name="灯片编号占位符 3"/>
          <p:cNvSpPr>
            <a:spLocks noGrp="1"/>
          </p:cNvSpPr>
          <p:nvPr>
            <p:ph type="sldNum" sz="quarter" idx="5"/>
          </p:nvPr>
        </p:nvSpPr>
        <p:spPr/>
        <p:txBody>
          <a:bodyPr/>
          <a:lstStyle/>
          <a:p>
            <a:fld id="{4DCC612E-0DEB-4EA3-B55F-824A8281AC71}" type="slidenum">
              <a:rPr lang="zh-CN" altLang="en-US" smtClean="0"/>
              <a:t>3</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在实现过程中，损失函数类似 </a:t>
            </a:r>
            <a:r>
              <a:rPr lang="en-US" altLang="zh-CN" dirty="0"/>
              <a:t>GAN </a:t>
            </a:r>
            <a:r>
              <a:rPr lang="zh-CN" altLang="en-US" dirty="0"/>
              <a:t>中的处理，对这两个序列求取交叉熵，然后反向传播</a:t>
            </a:r>
          </a:p>
        </p:txBody>
      </p:sp>
      <p:sp>
        <p:nvSpPr>
          <p:cNvPr id="4" name="灯片编号占位符 3"/>
          <p:cNvSpPr>
            <a:spLocks noGrp="1"/>
          </p:cNvSpPr>
          <p:nvPr>
            <p:ph type="sldNum" sz="quarter" idx="5"/>
          </p:nvPr>
        </p:nvSpPr>
        <p:spPr/>
        <p:txBody>
          <a:bodyPr/>
          <a:lstStyle/>
          <a:p>
            <a:fld id="{4DCC612E-0DEB-4EA3-B55F-824A8281AC71}" type="slidenum">
              <a:rPr lang="zh-CN" altLang="en-US" smtClean="0"/>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以下是四种模型的训练成果</a:t>
            </a:r>
          </a:p>
        </p:txBody>
      </p:sp>
      <p:sp>
        <p:nvSpPr>
          <p:cNvPr id="4" name="灯片编号占位符 3"/>
          <p:cNvSpPr>
            <a:spLocks noGrp="1"/>
          </p:cNvSpPr>
          <p:nvPr>
            <p:ph type="sldNum" sz="quarter" idx="5"/>
          </p:nvPr>
        </p:nvSpPr>
        <p:spPr/>
        <p:txBody>
          <a:bodyPr/>
          <a:lstStyle/>
          <a:p>
            <a:fld id="{4DCC612E-0DEB-4EA3-B55F-824A8281AC71}" type="slidenum">
              <a:rPr lang="zh-CN" altLang="en-US" smtClean="0"/>
              <a:t>14</a:t>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可以看出来，单纯提高维度之后，模型的效果变差了</a:t>
            </a:r>
          </a:p>
        </p:txBody>
      </p:sp>
      <p:sp>
        <p:nvSpPr>
          <p:cNvPr id="4" name="灯片编号占位符 3"/>
          <p:cNvSpPr>
            <a:spLocks noGrp="1"/>
          </p:cNvSpPr>
          <p:nvPr>
            <p:ph type="sldNum" sz="quarter" idx="5"/>
          </p:nvPr>
        </p:nvSpPr>
        <p:spPr/>
        <p:txBody>
          <a:bodyPr/>
          <a:lstStyle/>
          <a:p>
            <a:fld id="{4DCC612E-0DEB-4EA3-B55F-824A8281AC71}" type="slidenum">
              <a:rPr lang="zh-CN" altLang="en-US" smtClean="0"/>
              <a:t>15</a:t>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这边作为一个平行的对照，我们对 </a:t>
            </a:r>
            <a:r>
              <a:rPr kumimoji="1" lang="en-US" altLang="zh-CN" dirty="0"/>
              <a:t>Diffusion GAN </a:t>
            </a:r>
            <a:r>
              <a:rPr kumimoji="1" lang="zh-CN" altLang="en-US" dirty="0"/>
              <a:t>进行了复现，同时实现了我们自己的</a:t>
            </a:r>
            <a:r>
              <a:rPr kumimoji="1" lang="en-US" altLang="zh-CN" dirty="0" err="1"/>
              <a:t>DifGAN</a:t>
            </a:r>
            <a:r>
              <a:rPr kumimoji="1" lang="zh-CN" altLang="en-US" dirty="0"/>
              <a:t>，得到的训练效果如下</a:t>
            </a:r>
            <a:endParaRPr kumimoji="1" lang="en-US" altLang="zh-CN" dirty="0"/>
          </a:p>
          <a:p>
            <a:r>
              <a:rPr kumimoji="1" lang="zh-CN" altLang="en-US" dirty="0"/>
              <a:t>初步推测是出现了模式崩溃</a:t>
            </a:r>
          </a:p>
        </p:txBody>
      </p:sp>
      <p:sp>
        <p:nvSpPr>
          <p:cNvPr id="4" name="灯片编号占位符 3"/>
          <p:cNvSpPr>
            <a:spLocks noGrp="1"/>
          </p:cNvSpPr>
          <p:nvPr>
            <p:ph type="sldNum" sz="quarter" idx="5"/>
          </p:nvPr>
        </p:nvSpPr>
        <p:spPr/>
        <p:txBody>
          <a:bodyPr/>
          <a:lstStyle/>
          <a:p>
            <a:fld id="{4DCC612E-0DEB-4EA3-B55F-824A8281AC71}" type="slidenum">
              <a:rPr lang="zh-CN" altLang="en-US" smtClean="0"/>
              <a:t>16</a:t>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C612E-0DEB-4EA3-B55F-824A8281AC71}" type="slidenum">
              <a:rPr lang="zh-CN" altLang="en-US" smtClean="0"/>
              <a:t>17</a:t>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kumimoji="1" lang="en-US" altLang="zh-CN" dirty="0"/>
              <a:t>0.   </a:t>
            </a:r>
            <a:r>
              <a:rPr kumimoji="1" lang="zh-CN" altLang="en-US" dirty="0"/>
              <a:t>采用 </a:t>
            </a:r>
            <a:r>
              <a:rPr kumimoji="1" lang="en-US" altLang="zh-CN" dirty="0"/>
              <a:t>FID </a:t>
            </a:r>
            <a:r>
              <a:rPr kumimoji="1" lang="zh-CN" altLang="en-US" dirty="0"/>
              <a:t>方法，对于四种策略在 </a:t>
            </a:r>
            <a:r>
              <a:rPr kumimoji="1" lang="en-US" altLang="zh-CN" dirty="0"/>
              <a:t>MNIST </a:t>
            </a:r>
            <a:r>
              <a:rPr kumimoji="1" lang="zh-CN" altLang="en-US" dirty="0"/>
              <a:t>数据集上训练得到的模型生成结果进行了评分</a:t>
            </a:r>
            <a:endParaRPr kumimoji="1" lang="en-US" altLang="zh-CN" dirty="0"/>
          </a:p>
          <a:p>
            <a:pPr marL="228600" indent="-228600">
              <a:buAutoNum type="arabicPeriod"/>
            </a:pPr>
            <a:r>
              <a:rPr kumimoji="1" lang="zh-CN" altLang="en-US" dirty="0"/>
              <a:t>复现和 </a:t>
            </a:r>
            <a:r>
              <a:rPr kumimoji="1" lang="en-US" altLang="zh-CN" dirty="0" err="1"/>
              <a:t>difGAN</a:t>
            </a:r>
            <a:r>
              <a:rPr kumimoji="1" lang="en-US" altLang="zh-CN" dirty="0"/>
              <a:t> </a:t>
            </a:r>
            <a:r>
              <a:rPr kumimoji="1" lang="zh-CN" altLang="en-US" dirty="0"/>
              <a:t>相对于 单纯提高输入维度的结果与基础的 </a:t>
            </a:r>
            <a:r>
              <a:rPr kumimoji="1" lang="en-US" altLang="zh-CN" dirty="0"/>
              <a:t>GAN </a:t>
            </a:r>
            <a:r>
              <a:rPr kumimoji="1" lang="zh-CN" altLang="en-US" dirty="0"/>
              <a:t>的结果有明显提高</a:t>
            </a:r>
            <a:endParaRPr kumimoji="1" lang="en-US" altLang="zh-CN" dirty="0"/>
          </a:p>
          <a:p>
            <a:pPr marL="228600" indent="-228600">
              <a:buAutoNum type="arabicPeriod"/>
            </a:pPr>
            <a:r>
              <a:rPr kumimoji="1" lang="zh-CN" altLang="en-US" dirty="0"/>
              <a:t>震荡非常明显，但趋势是下降</a:t>
            </a:r>
            <a:endParaRPr kumimoji="1" lang="en-US" altLang="zh-CN" dirty="0"/>
          </a:p>
          <a:p>
            <a:pPr marL="228600" indent="-228600">
              <a:buAutoNum type="arabicPeriod"/>
            </a:pPr>
            <a:r>
              <a:rPr kumimoji="1" lang="zh-CN" altLang="en-US" dirty="0"/>
              <a:t>结果并不理想，可能的原因是：</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4DCC612E-0DEB-4EA3-B55F-824A8281AC71}" type="slidenum">
              <a:rPr lang="zh-CN" altLang="en-US" smtClean="0"/>
              <a:t>20</a:t>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目前看来，生成模型领域面临着一个三难困境，即质量、速度与多样性不可兼得</a:t>
            </a:r>
            <a:endParaRPr lang="en-US" altLang="zh-CN" dirty="0"/>
          </a:p>
          <a:p>
            <a:r>
              <a:rPr lang="zh-CN" altLang="en-US" dirty="0"/>
              <a:t>对于</a:t>
            </a:r>
            <a:r>
              <a:rPr lang="en-US" altLang="zh-CN" dirty="0"/>
              <a:t>GAN</a:t>
            </a:r>
            <a:r>
              <a:rPr lang="zh-CN" altLang="en-US" dirty="0"/>
              <a:t>模型而言，生成的多样性通常是它的劣势</a:t>
            </a:r>
            <a:endParaRPr lang="en-US" altLang="zh-CN" dirty="0"/>
          </a:p>
          <a:p>
            <a:r>
              <a:rPr lang="zh-CN" altLang="en-US" dirty="0"/>
              <a:t>而我们的项目则是希望以 提高输入的维度的方式，使得</a:t>
            </a:r>
            <a:r>
              <a:rPr lang="en-US" altLang="zh-CN" dirty="0"/>
              <a:t>GAN</a:t>
            </a:r>
            <a:r>
              <a:rPr lang="zh-CN" altLang="en-US" dirty="0"/>
              <a:t>模型生成的多样性得以提升</a:t>
            </a:r>
            <a:endParaRPr lang="en-US" altLang="zh-CN" dirty="0"/>
          </a:p>
          <a:p>
            <a:r>
              <a:rPr lang="zh-CN" altLang="en-US" dirty="0"/>
              <a:t>同时</a:t>
            </a:r>
            <a:r>
              <a:rPr lang="zh-CN" altLang="en-US" b="0" i="0" dirty="0">
                <a:solidFill>
                  <a:srgbClr val="111111"/>
                </a:solidFill>
                <a:effectLst/>
                <a:latin typeface="-apple-system"/>
              </a:rPr>
              <a:t>提升模型的鲁棒性和泛化能力</a:t>
            </a:r>
            <a:endParaRPr lang="zh-CN" altLang="en-US" dirty="0"/>
          </a:p>
        </p:txBody>
      </p:sp>
      <p:sp>
        <p:nvSpPr>
          <p:cNvPr id="4" name="灯片编号占位符 3"/>
          <p:cNvSpPr>
            <a:spLocks noGrp="1"/>
          </p:cNvSpPr>
          <p:nvPr>
            <p:ph type="sldNum" sz="quarter" idx="5"/>
          </p:nvPr>
        </p:nvSpPr>
        <p:spPr/>
        <p:txBody>
          <a:bodyPr/>
          <a:lstStyle/>
          <a:p>
            <a:fld id="{4DCC612E-0DEB-4EA3-B55F-824A8281AC71}" type="slidenum">
              <a:rPr lang="zh-CN" altLang="en-US" smtClean="0"/>
              <a:t>22</a:t>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这个思路的意义在于</a:t>
            </a:r>
            <a:endParaRPr lang="en-US" altLang="zh-CN" dirty="0"/>
          </a:p>
          <a:p>
            <a:endParaRPr lang="en-US" altLang="zh-CN" dirty="0"/>
          </a:p>
          <a:p>
            <a:r>
              <a:rPr lang="zh-CN" altLang="en-US" dirty="0"/>
              <a:t>在不同的噪声水平下都能给出有意义的判别结果</a:t>
            </a:r>
          </a:p>
        </p:txBody>
      </p:sp>
      <p:sp>
        <p:nvSpPr>
          <p:cNvPr id="4" name="灯片编号占位符 3"/>
          <p:cNvSpPr>
            <a:spLocks noGrp="1"/>
          </p:cNvSpPr>
          <p:nvPr>
            <p:ph type="sldNum" sz="quarter" idx="5"/>
          </p:nvPr>
        </p:nvSpPr>
        <p:spPr/>
        <p:txBody>
          <a:bodyPr/>
          <a:lstStyle/>
          <a:p>
            <a:fld id="{4DCC612E-0DEB-4EA3-B55F-824A8281AC71}" type="slidenum">
              <a:rPr lang="zh-CN" altLang="en-US" smtClean="0"/>
              <a:t>23</a:t>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我们的努力：</a:t>
            </a:r>
            <a:endParaRPr lang="en-US" altLang="zh-CN" dirty="0"/>
          </a:p>
          <a:p>
            <a:r>
              <a:rPr lang="zh-CN" altLang="en-US" dirty="0"/>
              <a:t>虽然我们最终实现了三个模型来对比效果，但是在中间我们做过其他的尝试，也走过弯路，在拟定</a:t>
            </a:r>
            <a:r>
              <a:rPr lang="en-US" altLang="zh-CN" dirty="0" err="1"/>
              <a:t>DifGAN</a:t>
            </a:r>
            <a:r>
              <a:rPr lang="zh-CN" altLang="en-US" dirty="0"/>
              <a:t>的训练策略的时候，我们有过一种想法：训练过程中遍历时间序列生成图片太傻太慢了，能不能借鉴一下</a:t>
            </a:r>
            <a:r>
              <a:rPr lang="en-US" altLang="zh-CN" dirty="0"/>
              <a:t>diffusion</a:t>
            </a:r>
            <a:r>
              <a:rPr lang="zh-CN" altLang="en-US" dirty="0"/>
              <a:t>的方法，每一轮随机一个</a:t>
            </a:r>
            <a:r>
              <a:rPr lang="en-US" altLang="zh-CN" dirty="0"/>
              <a:t>t</a:t>
            </a:r>
            <a:r>
              <a:rPr lang="zh-CN" altLang="en-US" dirty="0"/>
              <a:t>进行训练。这条路径我们尝试了，最后失败了，训练</a:t>
            </a:r>
            <a:r>
              <a:rPr lang="en-US" altLang="zh-CN" dirty="0" err="1"/>
              <a:t>mnist</a:t>
            </a:r>
            <a:r>
              <a:rPr lang="zh-CN" altLang="en-US" dirty="0"/>
              <a:t>数据集</a:t>
            </a:r>
            <a:r>
              <a:rPr lang="en-US" altLang="zh-CN" dirty="0"/>
              <a:t>loss</a:t>
            </a:r>
            <a:r>
              <a:rPr lang="zh-CN" altLang="en-US" dirty="0"/>
              <a:t>根本不收敛，图片结果也很差。</a:t>
            </a:r>
            <a:endParaRPr lang="en-US" altLang="zh-CN" dirty="0"/>
          </a:p>
          <a:p>
            <a:endParaRPr lang="en-US" altLang="zh-CN" dirty="0"/>
          </a:p>
          <a:p>
            <a:r>
              <a:rPr lang="zh-CN" altLang="en-US" dirty="0"/>
              <a:t>由于时间原因，我们并没有探讨为什么这种策略会失败，是代码的错误？神经网络搭建的错误？参数选择的错误？还是这种训练策略本身的错误？</a:t>
            </a:r>
            <a:r>
              <a:rPr lang="en-US" altLang="zh-CN" dirty="0"/>
              <a:t>-&gt;further study</a:t>
            </a:r>
          </a:p>
          <a:p>
            <a:endParaRPr lang="zh-CN" altLang="en-US" dirty="0"/>
          </a:p>
        </p:txBody>
      </p:sp>
      <p:sp>
        <p:nvSpPr>
          <p:cNvPr id="4" name="灯片编号占位符 3"/>
          <p:cNvSpPr>
            <a:spLocks noGrp="1"/>
          </p:cNvSpPr>
          <p:nvPr>
            <p:ph type="sldNum" sz="quarter" idx="5"/>
          </p:nvPr>
        </p:nvSpPr>
        <p:spPr/>
        <p:txBody>
          <a:bodyPr/>
          <a:lstStyle/>
          <a:p>
            <a:fld id="{4DCC612E-0DEB-4EA3-B55F-824A8281AC71}" type="slidenum">
              <a:rPr lang="zh-CN" altLang="en-US" smtClean="0"/>
              <a:t>24</a:t>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CC612E-0DEB-4EA3-B55F-824A8281AC71}" type="slidenum">
              <a:rPr lang="zh-CN" altLang="en-US" smtClean="0"/>
              <a:t>25</a:t>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FFFFFF"/>
                </a:solidFill>
                <a:effectLst/>
                <a:latin typeface="-apple-system"/>
              </a:rPr>
              <a:t>在</a:t>
            </a:r>
            <a:r>
              <a:rPr lang="en-US" altLang="zh-CN" b="0" i="0" dirty="0">
                <a:solidFill>
                  <a:srgbClr val="FFFFFF"/>
                </a:solidFill>
                <a:effectLst/>
                <a:latin typeface="-apple-system"/>
              </a:rPr>
              <a:t>VAE</a:t>
            </a:r>
            <a:r>
              <a:rPr lang="zh-CN" altLang="en-US" b="0" i="0" dirty="0">
                <a:solidFill>
                  <a:srgbClr val="FFFFFF"/>
                </a:solidFill>
                <a:effectLst/>
                <a:latin typeface="-apple-system"/>
              </a:rPr>
              <a:t>中，编码中，将输入的图片转换成隐变量的概率分布。解码时，我们将从每个隐变量分布中随机抽样，生成一个向量作为我们解码器模型的输入，再使用解码器生成重构的图片</a:t>
            </a:r>
            <a:endParaRPr lang="zh-CN" altLang="en-US" dirty="0"/>
          </a:p>
        </p:txBody>
      </p:sp>
      <p:sp>
        <p:nvSpPr>
          <p:cNvPr id="4" name="灯片编号占位符 3"/>
          <p:cNvSpPr>
            <a:spLocks noGrp="1"/>
          </p:cNvSpPr>
          <p:nvPr>
            <p:ph type="sldNum" sz="quarter" idx="5"/>
          </p:nvPr>
        </p:nvSpPr>
        <p:spPr/>
        <p:txBody>
          <a:bodyPr/>
          <a:lstStyle/>
          <a:p>
            <a:fld id="{4DCC612E-0DEB-4EA3-B55F-824A8281AC71}" type="slidenum">
              <a:rPr lang="zh-CN" altLang="en-US" smtClean="0"/>
              <a:t>4</a:t>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121212"/>
                </a:solidFill>
                <a:latin typeface="-apple-system"/>
              </a:rPr>
              <a:t>假设我们有两个网络，</a:t>
            </a:r>
            <a:r>
              <a:rPr lang="en-US" altLang="zh-CN" dirty="0">
                <a:solidFill>
                  <a:srgbClr val="121212"/>
                </a:solidFill>
                <a:latin typeface="-apple-system"/>
              </a:rPr>
              <a:t>G</a:t>
            </a:r>
            <a:r>
              <a:rPr lang="zh-CN" altLang="en-US" dirty="0">
                <a:solidFill>
                  <a:srgbClr val="121212"/>
                </a:solidFill>
                <a:latin typeface="-apple-system"/>
              </a:rPr>
              <a:t>（</a:t>
            </a:r>
            <a:r>
              <a:rPr lang="en-US" altLang="zh-CN" dirty="0">
                <a:solidFill>
                  <a:srgbClr val="121212"/>
                </a:solidFill>
                <a:latin typeface="-apple-system"/>
              </a:rPr>
              <a:t>Generator</a:t>
            </a:r>
            <a:r>
              <a:rPr lang="zh-CN" altLang="en-US" dirty="0">
                <a:solidFill>
                  <a:srgbClr val="121212"/>
                </a:solidFill>
                <a:latin typeface="-apple-system"/>
              </a:rPr>
              <a:t>）和</a:t>
            </a:r>
            <a:r>
              <a:rPr lang="en-US" altLang="zh-CN" dirty="0">
                <a:solidFill>
                  <a:srgbClr val="121212"/>
                </a:solidFill>
                <a:latin typeface="-apple-system"/>
              </a:rPr>
              <a:t>D</a:t>
            </a:r>
            <a:r>
              <a:rPr lang="zh-CN" altLang="en-US" dirty="0">
                <a:solidFill>
                  <a:srgbClr val="121212"/>
                </a:solidFill>
                <a:latin typeface="-apple-system"/>
              </a:rPr>
              <a:t>（</a:t>
            </a:r>
            <a:r>
              <a:rPr lang="en-US" altLang="zh-CN" dirty="0">
                <a:solidFill>
                  <a:srgbClr val="121212"/>
                </a:solidFill>
                <a:latin typeface="-apple-system"/>
              </a:rPr>
              <a:t>Discriminator</a:t>
            </a:r>
            <a:r>
              <a:rPr lang="zh-CN" altLang="en-US" dirty="0">
                <a:solidFill>
                  <a:srgbClr val="121212"/>
                </a:solidFill>
                <a:latin typeface="-apple-system"/>
              </a:rPr>
              <a:t>）。</a:t>
            </a:r>
            <a:r>
              <a:rPr lang="en-US" altLang="zh-CN" dirty="0">
                <a:solidFill>
                  <a:srgbClr val="121212"/>
                </a:solidFill>
                <a:latin typeface="-apple-system"/>
              </a:rPr>
              <a:t>G</a:t>
            </a:r>
            <a:r>
              <a:rPr lang="zh-CN" altLang="en-US" dirty="0">
                <a:solidFill>
                  <a:srgbClr val="121212"/>
                </a:solidFill>
                <a:latin typeface="-apple-system"/>
              </a:rPr>
              <a:t>是一个生成图片的网络，它接收一个随机的噪声</a:t>
            </a:r>
            <a:r>
              <a:rPr lang="en-US" altLang="zh-CN" dirty="0">
                <a:solidFill>
                  <a:srgbClr val="121212"/>
                </a:solidFill>
                <a:latin typeface="-apple-system"/>
              </a:rPr>
              <a:t>z</a:t>
            </a:r>
            <a:r>
              <a:rPr lang="zh-CN" altLang="en-US" dirty="0">
                <a:solidFill>
                  <a:srgbClr val="121212"/>
                </a:solidFill>
                <a:latin typeface="-apple-system"/>
              </a:rPr>
              <a:t>，通过这个噪声生成图片，记做</a:t>
            </a:r>
            <a:r>
              <a:rPr lang="en-US" altLang="zh-CN" dirty="0">
                <a:solidFill>
                  <a:srgbClr val="121212"/>
                </a:solidFill>
                <a:latin typeface="-apple-system"/>
              </a:rPr>
              <a:t>G(z)</a:t>
            </a:r>
            <a:r>
              <a:rPr lang="zh-CN" altLang="en-US" dirty="0">
                <a:solidFill>
                  <a:srgbClr val="121212"/>
                </a:solidFill>
                <a:latin typeface="-apple-system"/>
              </a:rPr>
              <a:t>。</a:t>
            </a:r>
            <a:r>
              <a:rPr lang="en-US" altLang="zh-CN" dirty="0">
                <a:solidFill>
                  <a:srgbClr val="121212"/>
                </a:solidFill>
                <a:latin typeface="-apple-system"/>
              </a:rPr>
              <a:t>D</a:t>
            </a:r>
            <a:r>
              <a:rPr lang="zh-CN" altLang="en-US" dirty="0">
                <a:solidFill>
                  <a:srgbClr val="121212"/>
                </a:solidFill>
                <a:latin typeface="-apple-system"/>
              </a:rPr>
              <a:t>是一个判别网络，判别一张图片是不是“真实的”。它的输入参数是</a:t>
            </a:r>
            <a:r>
              <a:rPr lang="en-US" altLang="zh-CN" dirty="0">
                <a:solidFill>
                  <a:srgbClr val="121212"/>
                </a:solidFill>
                <a:latin typeface="-apple-system"/>
              </a:rPr>
              <a:t>x</a:t>
            </a:r>
            <a:r>
              <a:rPr lang="zh-CN" altLang="en-US" dirty="0">
                <a:solidFill>
                  <a:srgbClr val="121212"/>
                </a:solidFill>
                <a:latin typeface="-apple-system"/>
              </a:rPr>
              <a:t>，</a:t>
            </a:r>
            <a:r>
              <a:rPr lang="en-US" altLang="zh-CN" dirty="0">
                <a:solidFill>
                  <a:srgbClr val="121212"/>
                </a:solidFill>
                <a:latin typeface="-apple-system"/>
              </a:rPr>
              <a:t>x</a:t>
            </a:r>
            <a:r>
              <a:rPr lang="zh-CN" altLang="en-US" dirty="0">
                <a:solidFill>
                  <a:srgbClr val="121212"/>
                </a:solidFill>
                <a:latin typeface="-apple-system"/>
              </a:rPr>
              <a:t>代表一张图片，输出</a:t>
            </a:r>
            <a:r>
              <a:rPr lang="en-US" altLang="zh-CN" dirty="0">
                <a:solidFill>
                  <a:srgbClr val="121212"/>
                </a:solidFill>
                <a:latin typeface="-apple-system"/>
              </a:rPr>
              <a:t>D</a:t>
            </a:r>
            <a:r>
              <a:rPr lang="zh-CN" altLang="en-US" dirty="0">
                <a:solidFill>
                  <a:srgbClr val="121212"/>
                </a:solidFill>
                <a:latin typeface="-apple-system"/>
              </a:rPr>
              <a:t>（</a:t>
            </a:r>
            <a:r>
              <a:rPr lang="en-US" altLang="zh-CN" dirty="0">
                <a:solidFill>
                  <a:srgbClr val="121212"/>
                </a:solidFill>
                <a:latin typeface="-apple-system"/>
              </a:rPr>
              <a:t>x</a:t>
            </a:r>
            <a:r>
              <a:rPr lang="zh-CN" altLang="en-US" dirty="0">
                <a:solidFill>
                  <a:srgbClr val="121212"/>
                </a:solidFill>
                <a:latin typeface="-apple-system"/>
              </a:rPr>
              <a:t>）代表</a:t>
            </a:r>
            <a:r>
              <a:rPr lang="en-US" altLang="zh-CN" dirty="0">
                <a:solidFill>
                  <a:srgbClr val="121212"/>
                </a:solidFill>
                <a:latin typeface="-apple-system"/>
              </a:rPr>
              <a:t>x</a:t>
            </a:r>
            <a:r>
              <a:rPr lang="zh-CN" altLang="en-US" dirty="0">
                <a:solidFill>
                  <a:srgbClr val="121212"/>
                </a:solidFill>
                <a:latin typeface="-apple-system"/>
              </a:rPr>
              <a:t>为真实图片的概率，如果为</a:t>
            </a:r>
            <a:r>
              <a:rPr lang="en-US" altLang="zh-CN" dirty="0">
                <a:solidFill>
                  <a:srgbClr val="121212"/>
                </a:solidFill>
                <a:latin typeface="-apple-system"/>
              </a:rPr>
              <a:t>1</a:t>
            </a:r>
            <a:r>
              <a:rPr lang="zh-CN" altLang="en-US" dirty="0">
                <a:solidFill>
                  <a:srgbClr val="121212"/>
                </a:solidFill>
                <a:latin typeface="-apple-system"/>
              </a:rPr>
              <a:t>，就代表</a:t>
            </a:r>
            <a:r>
              <a:rPr lang="en-US" altLang="zh-CN" dirty="0">
                <a:solidFill>
                  <a:srgbClr val="121212"/>
                </a:solidFill>
                <a:latin typeface="-apple-system"/>
              </a:rPr>
              <a:t>100%</a:t>
            </a:r>
            <a:r>
              <a:rPr lang="zh-CN" altLang="en-US" dirty="0">
                <a:solidFill>
                  <a:srgbClr val="121212"/>
                </a:solidFill>
                <a:latin typeface="-apple-system"/>
              </a:rPr>
              <a:t>是真实的图片，而输出为</a:t>
            </a:r>
            <a:r>
              <a:rPr lang="en-US" altLang="zh-CN" dirty="0">
                <a:solidFill>
                  <a:srgbClr val="121212"/>
                </a:solidFill>
                <a:latin typeface="-apple-system"/>
              </a:rPr>
              <a:t>0</a:t>
            </a:r>
            <a:r>
              <a:rPr lang="zh-CN" altLang="en-US" dirty="0">
                <a:solidFill>
                  <a:srgbClr val="121212"/>
                </a:solidFill>
                <a:latin typeface="-apple-system"/>
              </a:rPr>
              <a:t>，就代表不可能是真实的图片。两者进行对抗，从而共同提高</a:t>
            </a:r>
          </a:p>
          <a:p>
            <a:endParaRPr lang="zh-CN" altLang="en-US" dirty="0"/>
          </a:p>
        </p:txBody>
      </p:sp>
      <p:sp>
        <p:nvSpPr>
          <p:cNvPr id="4" name="灯片编号占位符 3"/>
          <p:cNvSpPr>
            <a:spLocks noGrp="1"/>
          </p:cNvSpPr>
          <p:nvPr>
            <p:ph type="sldNum" sz="quarter" idx="5"/>
          </p:nvPr>
        </p:nvSpPr>
        <p:spPr/>
        <p:txBody>
          <a:bodyPr/>
          <a:lstStyle/>
          <a:p>
            <a:fld id="{4DCC612E-0DEB-4EA3-B55F-824A8281AC71}" type="slidenum">
              <a:rPr lang="zh-CN" altLang="en-US" smtClean="0"/>
              <a:t>5</a:t>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121212"/>
                </a:solidFill>
                <a:effectLst/>
                <a:latin typeface="-apple-system"/>
              </a:rPr>
              <a:t>通过对数据不断加噪成为真实噪声，和从真实噪声不断去噪还原成原始数据的过程中，学习到去噪的过程，进而就能对真实噪声进行随机采样，还原（生成）成各式各样的数据了。</a:t>
            </a:r>
            <a:r>
              <a:rPr lang="zh-CN" altLang="en-US" b="0" i="0" dirty="0">
                <a:solidFill>
                  <a:srgbClr val="111111"/>
                </a:solidFill>
                <a:effectLst/>
                <a:latin typeface="-apple-system"/>
              </a:rPr>
              <a:t>从隐变量生成数据</a:t>
            </a:r>
            <a:endParaRPr lang="zh-CN" altLang="en-US" dirty="0"/>
          </a:p>
          <a:p>
            <a:pPr algn="l"/>
            <a:r>
              <a:rPr lang="en-US" altLang="zh-CN" b="0" i="0" dirty="0">
                <a:solidFill>
                  <a:srgbClr val="111111"/>
                </a:solidFill>
                <a:effectLst/>
                <a:latin typeface="-apple-system"/>
              </a:rPr>
              <a:t>diffusion</a:t>
            </a:r>
            <a:r>
              <a:rPr lang="zh-CN" altLang="en-US" b="0" i="0" dirty="0">
                <a:solidFill>
                  <a:srgbClr val="111111"/>
                </a:solidFill>
                <a:effectLst/>
                <a:latin typeface="-apple-system"/>
              </a:rPr>
              <a:t>模型的基本思想是：</a:t>
            </a:r>
          </a:p>
          <a:p>
            <a:pPr algn="l">
              <a:buFont typeface="Arial" panose="020B0604020202020204" pitchFamily="34" charset="0"/>
              <a:buChar char="•"/>
            </a:pPr>
            <a:r>
              <a:rPr lang="zh-CN" altLang="en-US" b="0" i="0" dirty="0">
                <a:solidFill>
                  <a:srgbClr val="111111"/>
                </a:solidFill>
                <a:effectLst/>
                <a:latin typeface="-apple-system"/>
              </a:rPr>
              <a:t>前向过程（</a:t>
            </a:r>
            <a:r>
              <a:rPr lang="en-US" altLang="zh-CN" b="0" i="0" dirty="0">
                <a:solidFill>
                  <a:srgbClr val="111111"/>
                </a:solidFill>
                <a:effectLst/>
                <a:latin typeface="-apple-system"/>
              </a:rPr>
              <a:t>forward process</a:t>
            </a:r>
            <a:r>
              <a:rPr lang="zh-CN" altLang="en-US" b="0" i="0" dirty="0">
                <a:solidFill>
                  <a:srgbClr val="111111"/>
                </a:solidFill>
                <a:effectLst/>
                <a:latin typeface="-apple-system"/>
              </a:rPr>
              <a:t>）：给定真实数据</a:t>
            </a:r>
            <a:r>
              <a:rPr lang="en-US" altLang="zh-CN" b="0" i="0" dirty="0">
                <a:solidFill>
                  <a:srgbClr val="111111"/>
                </a:solidFill>
                <a:effectLst/>
                <a:latin typeface="-apple-system"/>
              </a:rPr>
              <a:t>x</a:t>
            </a:r>
            <a:r>
              <a:rPr lang="zh-CN" altLang="en-US" b="0" i="0" dirty="0">
                <a:solidFill>
                  <a:srgbClr val="111111"/>
                </a:solidFill>
                <a:effectLst/>
                <a:latin typeface="-apple-system"/>
              </a:rPr>
              <a:t>，通过逐步添加高斯噪声，将其转化为纯噪声</a:t>
            </a:r>
            <a:r>
              <a:rPr lang="en-US" altLang="zh-CN" b="0" i="0" dirty="0">
                <a:solidFill>
                  <a:srgbClr val="111111"/>
                </a:solidFill>
                <a:effectLst/>
                <a:latin typeface="-apple-system"/>
              </a:rPr>
              <a:t>z</a:t>
            </a:r>
            <a:r>
              <a:rPr lang="zh-CN" altLang="en-US" b="0" i="0" dirty="0">
                <a:solidFill>
                  <a:srgbClr val="111111"/>
                </a:solidFill>
                <a:effectLst/>
                <a:latin typeface="-apple-system"/>
              </a:rPr>
              <a:t>。这个过程可以看作是数据从高维流形（</a:t>
            </a:r>
            <a:r>
              <a:rPr lang="en-US" altLang="zh-CN" b="0" i="0" dirty="0">
                <a:solidFill>
                  <a:srgbClr val="111111"/>
                </a:solidFill>
                <a:effectLst/>
                <a:latin typeface="-apple-system"/>
              </a:rPr>
              <a:t>manifold</a:t>
            </a:r>
            <a:r>
              <a:rPr lang="zh-CN" altLang="en-US" b="0" i="0" dirty="0">
                <a:solidFill>
                  <a:srgbClr val="111111"/>
                </a:solidFill>
                <a:effectLst/>
                <a:latin typeface="-apple-system"/>
              </a:rPr>
              <a:t>）扩散到低维空间的过程。</a:t>
            </a:r>
          </a:p>
          <a:p>
            <a:pPr algn="l">
              <a:buFont typeface="Arial" panose="020B0604020202020204" pitchFamily="34" charset="0"/>
              <a:buChar char="•"/>
            </a:pPr>
            <a:r>
              <a:rPr lang="zh-CN" altLang="en-US" b="0" i="0" dirty="0">
                <a:solidFill>
                  <a:srgbClr val="111111"/>
                </a:solidFill>
                <a:effectLst/>
                <a:latin typeface="-apple-system"/>
              </a:rPr>
              <a:t>逆向过程（</a:t>
            </a:r>
            <a:r>
              <a:rPr lang="en-US" altLang="zh-CN" b="0" i="0" dirty="0">
                <a:solidFill>
                  <a:srgbClr val="111111"/>
                </a:solidFill>
                <a:effectLst/>
                <a:latin typeface="-apple-system"/>
              </a:rPr>
              <a:t>reverse process</a:t>
            </a:r>
            <a:r>
              <a:rPr lang="zh-CN" altLang="en-US" b="0" i="0" dirty="0">
                <a:solidFill>
                  <a:srgbClr val="111111"/>
                </a:solidFill>
                <a:effectLst/>
                <a:latin typeface="-apple-system"/>
              </a:rPr>
              <a:t>）：给定纯噪声</a:t>
            </a:r>
            <a:r>
              <a:rPr lang="en-US" altLang="zh-CN" b="0" i="0" dirty="0">
                <a:solidFill>
                  <a:srgbClr val="111111"/>
                </a:solidFill>
                <a:effectLst/>
                <a:latin typeface="-apple-system"/>
              </a:rPr>
              <a:t>z</a:t>
            </a:r>
            <a:r>
              <a:rPr lang="zh-CN" altLang="en-US" b="0" i="0" dirty="0">
                <a:solidFill>
                  <a:srgbClr val="111111"/>
                </a:solidFill>
                <a:effectLst/>
                <a:latin typeface="-apple-system"/>
              </a:rPr>
              <a:t>，通过逐步去除噪声，将其恢复为真实数据</a:t>
            </a:r>
            <a:r>
              <a:rPr lang="en-US" altLang="zh-CN" b="0" i="0" dirty="0">
                <a:solidFill>
                  <a:srgbClr val="111111"/>
                </a:solidFill>
                <a:effectLst/>
                <a:latin typeface="-apple-system"/>
              </a:rPr>
              <a:t>x</a:t>
            </a:r>
            <a:r>
              <a:rPr lang="zh-CN" altLang="en-US" b="0" i="0" dirty="0">
                <a:solidFill>
                  <a:srgbClr val="111111"/>
                </a:solidFill>
                <a:effectLst/>
                <a:latin typeface="-apple-system"/>
              </a:rPr>
              <a:t>。这个过程可以看作是数据从低维空间回到高维流形的过程。</a:t>
            </a:r>
          </a:p>
          <a:p>
            <a:pPr algn="l"/>
            <a:r>
              <a:rPr lang="en-US" altLang="zh-CN" b="0" i="0" dirty="0">
                <a:solidFill>
                  <a:srgbClr val="111111"/>
                </a:solidFill>
                <a:effectLst/>
                <a:latin typeface="-apple-system"/>
              </a:rPr>
              <a:t>diffusion</a:t>
            </a:r>
            <a:r>
              <a:rPr lang="zh-CN" altLang="en-US" b="0" i="0" dirty="0">
                <a:solidFill>
                  <a:srgbClr val="111111"/>
                </a:solidFill>
                <a:effectLst/>
                <a:latin typeface="-apple-system"/>
              </a:rPr>
              <a:t>模型的训练和生成都是基于逆向过程进行的，即学习一个条件概率分布</a:t>
            </a:r>
            <a:r>
              <a:rPr lang="en-US" altLang="zh-CN" b="0" i="0" dirty="0">
                <a:solidFill>
                  <a:srgbClr val="111111"/>
                </a:solidFill>
                <a:effectLst/>
                <a:latin typeface="-apple-system"/>
              </a:rPr>
              <a:t>p(x_t-1|x_t)</a:t>
            </a:r>
            <a:r>
              <a:rPr lang="zh-CN" altLang="en-US" b="0" i="0" dirty="0">
                <a:solidFill>
                  <a:srgbClr val="111111"/>
                </a:solidFill>
                <a:effectLst/>
                <a:latin typeface="-apple-system"/>
              </a:rPr>
              <a:t>，表示在给定下一时刻的数据</a:t>
            </a:r>
            <a:r>
              <a:rPr lang="en-US" altLang="zh-CN" b="0" i="0" dirty="0">
                <a:solidFill>
                  <a:srgbClr val="111111"/>
                </a:solidFill>
                <a:effectLst/>
                <a:latin typeface="-apple-system"/>
              </a:rPr>
              <a:t>x_t+1</a:t>
            </a:r>
            <a:r>
              <a:rPr lang="zh-CN" altLang="en-US" b="0" i="0" dirty="0">
                <a:solidFill>
                  <a:srgbClr val="111111"/>
                </a:solidFill>
                <a:effectLst/>
                <a:latin typeface="-apple-system"/>
              </a:rPr>
              <a:t>时，当前时刻的数据</a:t>
            </a:r>
            <a:r>
              <a:rPr lang="en-US" altLang="zh-CN" b="0" i="0" dirty="0" err="1">
                <a:solidFill>
                  <a:srgbClr val="111111"/>
                </a:solidFill>
                <a:effectLst/>
                <a:latin typeface="-apple-system"/>
              </a:rPr>
              <a:t>x_t</a:t>
            </a:r>
            <a:r>
              <a:rPr lang="zh-CN" altLang="en-US" b="0" i="0" dirty="0">
                <a:solidFill>
                  <a:srgbClr val="111111"/>
                </a:solidFill>
                <a:effectLst/>
                <a:latin typeface="-apple-system"/>
              </a:rPr>
              <a:t>的概率。训练时，我们使用真实数据</a:t>
            </a:r>
            <a:r>
              <a:rPr lang="en-US" altLang="zh-CN" b="0" i="0" dirty="0">
                <a:solidFill>
                  <a:srgbClr val="111111"/>
                </a:solidFill>
                <a:effectLst/>
                <a:latin typeface="-apple-system"/>
              </a:rPr>
              <a:t>x</a:t>
            </a:r>
            <a:r>
              <a:rPr lang="zh-CN" altLang="en-US" b="0" i="0" dirty="0">
                <a:solidFill>
                  <a:srgbClr val="111111"/>
                </a:solidFill>
                <a:effectLst/>
                <a:latin typeface="-apple-system"/>
              </a:rPr>
              <a:t>和前向过程产生的噪声数据</a:t>
            </a:r>
            <a:r>
              <a:rPr lang="en-US" altLang="zh-CN" b="0" i="0" dirty="0">
                <a:solidFill>
                  <a:srgbClr val="111111"/>
                </a:solidFill>
                <a:effectLst/>
                <a:latin typeface="-apple-system"/>
              </a:rPr>
              <a:t>z</a:t>
            </a:r>
            <a:r>
              <a:rPr lang="zh-CN" altLang="en-US" b="0" i="0" dirty="0">
                <a:solidFill>
                  <a:srgbClr val="111111"/>
                </a:solidFill>
                <a:effectLst/>
                <a:latin typeface="-apple-system"/>
              </a:rPr>
              <a:t>作为输入和输出，最大化逆向过程的对数似然。生成时，我们使用随机采样的噪声</a:t>
            </a:r>
            <a:r>
              <a:rPr lang="en-US" altLang="zh-CN" b="0" i="0" dirty="0">
                <a:solidFill>
                  <a:srgbClr val="111111"/>
                </a:solidFill>
                <a:effectLst/>
                <a:latin typeface="-apple-system"/>
              </a:rPr>
              <a:t>z</a:t>
            </a:r>
            <a:r>
              <a:rPr lang="zh-CN" altLang="en-US" b="0" i="0" dirty="0">
                <a:solidFill>
                  <a:srgbClr val="111111"/>
                </a:solidFill>
                <a:effectLst/>
                <a:latin typeface="-apple-system"/>
              </a:rPr>
              <a:t>作为输入，沿着逆向过程逐步生成数据</a:t>
            </a:r>
            <a:r>
              <a:rPr lang="en-US" altLang="zh-CN" b="0" i="0" dirty="0">
                <a:solidFill>
                  <a:srgbClr val="111111"/>
                </a:solidFill>
                <a:effectLst/>
                <a:latin typeface="-apple-system"/>
              </a:rPr>
              <a:t>x</a:t>
            </a:r>
            <a:r>
              <a:rPr lang="zh-CN" altLang="en-US" b="0" i="0" dirty="0">
                <a:solidFill>
                  <a:srgbClr val="111111"/>
                </a:solidFill>
                <a:effectLst/>
                <a:latin typeface="-apple-system"/>
              </a:rPr>
              <a:t>。</a:t>
            </a:r>
          </a:p>
          <a:p>
            <a:pPr algn="l"/>
            <a:r>
              <a:rPr lang="en-US" altLang="zh-CN" b="0" i="0" dirty="0">
                <a:solidFill>
                  <a:srgbClr val="111111"/>
                </a:solidFill>
                <a:effectLst/>
                <a:latin typeface="-apple-system"/>
              </a:rPr>
              <a:t>diffusion</a:t>
            </a:r>
            <a:r>
              <a:rPr lang="zh-CN" altLang="en-US" b="0" i="0" dirty="0">
                <a:solidFill>
                  <a:srgbClr val="111111"/>
                </a:solidFill>
                <a:effectLst/>
                <a:latin typeface="-apple-system"/>
              </a:rPr>
              <a:t>模型有以下几个优点：</a:t>
            </a:r>
          </a:p>
          <a:p>
            <a:pPr algn="l">
              <a:buFont typeface="Arial" panose="020B0604020202020204" pitchFamily="34" charset="0"/>
              <a:buChar char="•"/>
            </a:pPr>
            <a:r>
              <a:rPr lang="zh-CN" altLang="en-US" b="0" i="0" dirty="0">
                <a:solidFill>
                  <a:srgbClr val="111111"/>
                </a:solidFill>
                <a:effectLst/>
                <a:latin typeface="-apple-system"/>
              </a:rPr>
              <a:t>不需要对抗训练（</a:t>
            </a:r>
            <a:r>
              <a:rPr lang="en-US" altLang="zh-CN" b="0" i="0" dirty="0">
                <a:solidFill>
                  <a:srgbClr val="111111"/>
                </a:solidFill>
                <a:effectLst/>
                <a:latin typeface="-apple-system"/>
              </a:rPr>
              <a:t>adversarial training</a:t>
            </a:r>
            <a:r>
              <a:rPr lang="zh-CN" altLang="en-US" b="0" i="0" dirty="0">
                <a:solidFill>
                  <a:srgbClr val="111111"/>
                </a:solidFill>
                <a:effectLst/>
                <a:latin typeface="-apple-system"/>
              </a:rPr>
              <a:t>），只需要最大化似然函数，训练更稳定和高效。</a:t>
            </a:r>
          </a:p>
          <a:p>
            <a:pPr algn="l">
              <a:buFont typeface="Arial" panose="020B0604020202020204" pitchFamily="34" charset="0"/>
              <a:buChar char="•"/>
            </a:pPr>
            <a:r>
              <a:rPr lang="zh-CN" altLang="en-US" b="0" i="0" dirty="0">
                <a:solidFill>
                  <a:srgbClr val="111111"/>
                </a:solidFill>
                <a:effectLst/>
                <a:latin typeface="-apple-system"/>
              </a:rPr>
              <a:t>可以显式地计算数据的概率，也可以控制生成数据的属性，比如通过插值、编辑等操作。</a:t>
            </a:r>
          </a:p>
          <a:p>
            <a:pPr algn="l">
              <a:buFont typeface="Arial" panose="020B0604020202020204" pitchFamily="34" charset="0"/>
              <a:buChar char="•"/>
            </a:pPr>
            <a:r>
              <a:rPr lang="zh-CN" altLang="en-US" b="0" i="0" dirty="0">
                <a:solidFill>
                  <a:srgbClr val="111111"/>
                </a:solidFill>
                <a:effectLst/>
                <a:latin typeface="-apple-system"/>
              </a:rPr>
              <a:t>可以生成高质量和多样性的数据，比如图像、文本、音频等。</a:t>
            </a:r>
          </a:p>
          <a:p>
            <a:endParaRPr lang="zh-CN" altLang="en-US" dirty="0"/>
          </a:p>
        </p:txBody>
      </p:sp>
      <p:sp>
        <p:nvSpPr>
          <p:cNvPr id="4" name="灯片编号占位符 3"/>
          <p:cNvSpPr>
            <a:spLocks noGrp="1"/>
          </p:cNvSpPr>
          <p:nvPr>
            <p:ph type="sldNum" sz="quarter" idx="5"/>
          </p:nvPr>
        </p:nvSpPr>
        <p:spPr/>
        <p:txBody>
          <a:bodyPr/>
          <a:lstStyle/>
          <a:p>
            <a:fld id="{4DCC612E-0DEB-4EA3-B55F-824A8281AC71}" type="slidenum">
              <a:rPr lang="zh-CN" altLang="en-US" smtClean="0"/>
              <a:t>6</a:t>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从已有的模型中，我们可以注意到这三者之间的关联：</a:t>
            </a:r>
            <a:r>
              <a:rPr lang="en-US" altLang="zh-CN" dirty="0"/>
              <a:t>……</a:t>
            </a:r>
          </a:p>
          <a:p>
            <a:r>
              <a:rPr lang="zh-CN" altLang="en-US" dirty="0"/>
              <a:t>处于对对称性的敏感，我们会思考：</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如果将</a:t>
            </a:r>
            <a:r>
              <a:rPr lang="en-US" altLang="zh-CN" dirty="0"/>
              <a:t>GAN</a:t>
            </a:r>
            <a:r>
              <a:rPr lang="zh-CN" altLang="en-US" dirty="0"/>
              <a:t>的初始输入的维度升高，同时取消了正向与逆向过程，即仅采用一个去噪过程从初始的噪声分布去还原一个可能的图像则需要更多次数的训练，会得到什么？</a:t>
            </a:r>
            <a:endParaRPr lang="en-US" altLang="zh-CN" dirty="0"/>
          </a:p>
        </p:txBody>
      </p:sp>
      <p:sp>
        <p:nvSpPr>
          <p:cNvPr id="4" name="灯片编号占位符 3"/>
          <p:cNvSpPr>
            <a:spLocks noGrp="1"/>
          </p:cNvSpPr>
          <p:nvPr>
            <p:ph type="sldNum" sz="quarter" idx="5"/>
          </p:nvPr>
        </p:nvSpPr>
        <p:spPr/>
        <p:txBody>
          <a:bodyPr/>
          <a:lstStyle/>
          <a:p>
            <a:fld id="{4DCC612E-0DEB-4EA3-B55F-824A8281AC71}" type="slidenum">
              <a:rPr lang="zh-CN" altLang="en-US" smtClean="0"/>
              <a:t>7</a:t>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单纯地提高了输入的维度，训练策略并没有改变</a:t>
            </a:r>
            <a:endParaRPr lang="en-US" altLang="zh-CN" dirty="0"/>
          </a:p>
          <a:p>
            <a:r>
              <a:rPr lang="zh-CN" altLang="en-US" dirty="0"/>
              <a:t>如果不改变原有的神经网络，那么可能没有办法处理高维的特征</a:t>
            </a:r>
            <a:endParaRPr lang="en-US" altLang="zh-CN" dirty="0"/>
          </a:p>
          <a:p>
            <a:r>
              <a:rPr lang="zh-CN" altLang="en-US" dirty="0"/>
              <a:t>如果提高神经网络的规模，那么训练的复杂度和开销会提高</a:t>
            </a:r>
            <a:endParaRPr lang="en-US" altLang="zh-CN" dirty="0"/>
          </a:p>
          <a:p>
            <a:r>
              <a:rPr lang="zh-CN" altLang="en-US" dirty="0"/>
              <a:t>所以在这个模型的基础上，我们可以进行进一步优化</a:t>
            </a:r>
          </a:p>
          <a:p>
            <a:endParaRPr lang="zh-CN" altLang="en-US" dirty="0"/>
          </a:p>
        </p:txBody>
      </p:sp>
      <p:sp>
        <p:nvSpPr>
          <p:cNvPr id="4" name="灯片编号占位符 3"/>
          <p:cNvSpPr>
            <a:spLocks noGrp="1"/>
          </p:cNvSpPr>
          <p:nvPr>
            <p:ph type="sldNum" sz="quarter" idx="5"/>
          </p:nvPr>
        </p:nvSpPr>
        <p:spPr/>
        <p:txBody>
          <a:bodyPr/>
          <a:lstStyle/>
          <a:p>
            <a:fld id="{4DCC612E-0DEB-4EA3-B55F-824A8281AC71}" type="slidenum">
              <a:rPr lang="zh-CN" altLang="en-US" smtClean="0"/>
              <a:t>9</a:t>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13</a:t>
            </a:r>
            <a:r>
              <a:rPr lang="zh-CN" altLang="en-US" dirty="0"/>
              <a:t>个月之前提出的模型，在</a:t>
            </a:r>
            <a:r>
              <a:rPr lang="en-US" altLang="zh-CN" dirty="0"/>
              <a:t>G</a:t>
            </a:r>
            <a:r>
              <a:rPr lang="zh-CN" altLang="en-US" dirty="0"/>
              <a:t>生成图片之后，采用一个扩散过程生成 </a:t>
            </a:r>
            <a:r>
              <a:rPr lang="en-US" altLang="zh-CN" dirty="0"/>
              <a:t>T </a:t>
            </a:r>
            <a:r>
              <a:rPr lang="zh-CN" altLang="en-US" dirty="0"/>
              <a:t>个中间结果，对生成结果的扩散与真实图片的扩散进行分辨，最后加权求和，本质上是将一个 </a:t>
            </a:r>
            <a:r>
              <a:rPr lang="en-US" altLang="zh-CN" dirty="0"/>
              <a:t>naïve </a:t>
            </a:r>
            <a:r>
              <a:rPr lang="zh-CN" altLang="en-US" dirty="0"/>
              <a:t>的分辨器拓展成了一个时间步相关的分辨器，从而提高模型的稳定性、</a:t>
            </a:r>
            <a:r>
              <a:rPr lang="en-US" altLang="zh-CN" sz="1800" dirty="0">
                <a:solidFill>
                  <a:srgbClr val="000000"/>
                </a:solidFill>
                <a:effectLst/>
                <a:latin typeface="SFRM1000"/>
                <a:ea typeface="宋体" panose="02010600030101010101" pitchFamily="2" charset="-122"/>
              </a:rPr>
              <a:t>data efficiency and the diversity</a:t>
            </a:r>
            <a:endParaRPr lang="zh-CN" altLang="en-US" dirty="0"/>
          </a:p>
        </p:txBody>
      </p:sp>
      <p:sp>
        <p:nvSpPr>
          <p:cNvPr id="4" name="灯片编号占位符 3"/>
          <p:cNvSpPr>
            <a:spLocks noGrp="1"/>
          </p:cNvSpPr>
          <p:nvPr>
            <p:ph type="sldNum" sz="quarter" idx="5"/>
          </p:nvPr>
        </p:nvSpPr>
        <p:spPr/>
        <p:txBody>
          <a:bodyPr/>
          <a:lstStyle/>
          <a:p>
            <a:fld id="{4DCC612E-0DEB-4EA3-B55F-824A8281AC71}" type="slidenum">
              <a:rPr lang="zh-CN" altLang="en-US" smtClean="0"/>
              <a:t>10</a:t>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受到 </a:t>
            </a:r>
            <a:r>
              <a:rPr lang="en-US" altLang="zh-CN" dirty="0"/>
              <a:t>diffusion GAN </a:t>
            </a:r>
            <a:r>
              <a:rPr lang="zh-CN" altLang="en-US" dirty="0"/>
              <a:t>的启发，我们思考：如果不是进行多步的分辨，而是进行多步的生成</a:t>
            </a:r>
            <a:endParaRPr lang="en-US" altLang="zh-CN" dirty="0"/>
          </a:p>
          <a:p>
            <a:r>
              <a:rPr lang="zh-CN" altLang="en-US" dirty="0"/>
              <a:t>改造出了一种新的模型，也就是我们的 </a:t>
            </a:r>
            <a:r>
              <a:rPr lang="en-US" altLang="zh-CN" dirty="0" err="1"/>
              <a:t>DifGAN</a:t>
            </a:r>
            <a:r>
              <a:rPr lang="zh-CN" altLang="en-US" dirty="0"/>
              <a:t> </a:t>
            </a:r>
            <a:endParaRPr lang="en-US" altLang="zh-CN" dirty="0"/>
          </a:p>
          <a:p>
            <a:pPr marL="171450" indent="-171450">
              <a:buFontTx/>
              <a:buChar char="-"/>
            </a:pPr>
            <a:r>
              <a:rPr lang="zh-CN" altLang="en-US" dirty="0"/>
              <a:t>仍然沿用 </a:t>
            </a:r>
            <a:r>
              <a:rPr lang="en-US" altLang="zh-CN" dirty="0"/>
              <a:t>GAN </a:t>
            </a:r>
            <a:r>
              <a:rPr lang="zh-CN" altLang="en-US" dirty="0"/>
              <a:t>的对抗学习思路</a:t>
            </a:r>
            <a:endParaRPr lang="en-US" altLang="zh-CN" dirty="0"/>
          </a:p>
          <a:p>
            <a:pPr marL="171450" indent="-171450">
              <a:buFontTx/>
              <a:buChar char="-"/>
            </a:pPr>
            <a:r>
              <a:rPr lang="zh-CN" altLang="en-US" dirty="0"/>
              <a:t>将</a:t>
            </a:r>
            <a:r>
              <a:rPr lang="en-US" altLang="zh-CN" dirty="0"/>
              <a:t>t</a:t>
            </a:r>
            <a:r>
              <a:rPr lang="zh-CN" altLang="en-US" dirty="0"/>
              <a:t>序列引入每一个生成过程</a:t>
            </a:r>
            <a:endParaRPr lang="en-US" altLang="zh-CN" dirty="0"/>
          </a:p>
          <a:p>
            <a:pPr marL="171450" indent="-171450">
              <a:buFontTx/>
              <a:buChar char="-"/>
            </a:pPr>
            <a:endParaRPr lang="en-US" altLang="zh-CN" dirty="0"/>
          </a:p>
          <a:p>
            <a:pPr marL="171450" indent="-171450">
              <a:buFontTx/>
              <a:buChar char="-"/>
            </a:pPr>
            <a:endParaRPr lang="en-US" altLang="zh-CN" dirty="0"/>
          </a:p>
          <a:p>
            <a:pPr marL="171450" indent="-171450">
              <a:buFontTx/>
              <a:buChar char="-"/>
            </a:pPr>
            <a:endParaRPr lang="en-US" altLang="zh-CN" dirty="0"/>
          </a:p>
        </p:txBody>
      </p:sp>
      <p:sp>
        <p:nvSpPr>
          <p:cNvPr id="4" name="灯片编号占位符 3"/>
          <p:cNvSpPr>
            <a:spLocks noGrp="1"/>
          </p:cNvSpPr>
          <p:nvPr>
            <p:ph type="sldNum" sz="quarter" idx="5"/>
          </p:nvPr>
        </p:nvSpPr>
        <p:spPr/>
        <p:txBody>
          <a:bodyPr/>
          <a:lstStyle/>
          <a:p>
            <a:fld id="{4DCC612E-0DEB-4EA3-B55F-824A8281AC71}" type="slidenum">
              <a:rPr lang="zh-CN" altLang="en-US" smtClean="0"/>
              <a:t>11</a:t>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zh-CN" altLang="en-US" dirty="0"/>
              <a:t>采用一个跟原始图片维度相同的噪声作为输入</a:t>
            </a:r>
            <a:endParaRPr lang="en-US" altLang="zh-CN" dirty="0"/>
          </a:p>
          <a:p>
            <a:pPr marL="171450" indent="-171450">
              <a:buFontTx/>
              <a:buChar char="-"/>
            </a:pPr>
            <a:r>
              <a:rPr lang="zh-CN" altLang="en-US" dirty="0"/>
              <a:t>和</a:t>
            </a:r>
            <a:r>
              <a:rPr lang="en-US" altLang="zh-CN" dirty="0"/>
              <a:t>Diffusion</a:t>
            </a:r>
            <a:r>
              <a:rPr lang="zh-CN" altLang="en-US" dirty="0"/>
              <a:t>的 </a:t>
            </a:r>
            <a:r>
              <a:rPr lang="en-US" altLang="zh-CN" dirty="0"/>
              <a:t>reverse </a:t>
            </a:r>
            <a:r>
              <a:rPr lang="en-US" altLang="zh-CN" dirty="0" err="1"/>
              <a:t>precess</a:t>
            </a:r>
            <a:r>
              <a:rPr lang="zh-CN" altLang="en-US" dirty="0"/>
              <a:t>类似，进行 </a:t>
            </a:r>
            <a:r>
              <a:rPr lang="en-US" altLang="zh-CN" dirty="0"/>
              <a:t>T </a:t>
            </a:r>
            <a:r>
              <a:rPr lang="zh-CN" altLang="en-US" dirty="0"/>
              <a:t>步迭代</a:t>
            </a:r>
            <a:endParaRPr lang="en-US" altLang="zh-CN" dirty="0"/>
          </a:p>
          <a:p>
            <a:pPr marL="171450" indent="-171450">
              <a:buFontTx/>
              <a:buChar char="-"/>
            </a:pPr>
            <a:r>
              <a:rPr lang="zh-CN" altLang="en-US" dirty="0"/>
              <a:t>随后将每一步中间结果进行分辨，判断的结果进行加权求和得到两者的 </a:t>
            </a:r>
            <a:r>
              <a:rPr lang="en-US" altLang="zh-CN" dirty="0"/>
              <a:t>Loss</a:t>
            </a:r>
            <a:r>
              <a:rPr lang="zh-CN" altLang="en-US" dirty="0"/>
              <a:t>，然后反向传播，完成一次生成过程中的训练</a:t>
            </a:r>
          </a:p>
        </p:txBody>
      </p:sp>
      <p:sp>
        <p:nvSpPr>
          <p:cNvPr id="4" name="灯片编号占位符 3"/>
          <p:cNvSpPr>
            <a:spLocks noGrp="1"/>
          </p:cNvSpPr>
          <p:nvPr>
            <p:ph type="sldNum" sz="quarter" idx="5"/>
          </p:nvPr>
        </p:nvSpPr>
        <p:spPr/>
        <p:txBody>
          <a:bodyPr/>
          <a:lstStyle/>
          <a:p>
            <a:fld id="{4DCC612E-0DEB-4EA3-B55F-824A8281AC71}" type="slidenum">
              <a:rPr lang="zh-CN" altLang="en-US" smtClean="0"/>
              <a:t>12</a:t>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userDrawn="1"/>
        </p:nvSpPr>
        <p:spPr>
          <a:xfrm>
            <a:off x="4309988" y="2398707"/>
            <a:ext cx="6164356" cy="6164356"/>
          </a:xfrm>
          <a:prstGeom prst="ellipse">
            <a:avLst/>
          </a:prstGeom>
          <a:gradFill flip="none" rotWithShape="1">
            <a:gsLst>
              <a:gs pos="0">
                <a:schemeClr val="accent1">
                  <a:alpha val="55000"/>
                </a:schemeClr>
              </a:gs>
              <a:gs pos="100000">
                <a:schemeClr val="accent1">
                  <a:lumMod val="20000"/>
                  <a:lumOff val="80000"/>
                  <a:alpha val="25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userDrawn="1"/>
        </p:nvSpPr>
        <p:spPr>
          <a:xfrm>
            <a:off x="7170057" y="-1972802"/>
            <a:ext cx="5215604" cy="5215604"/>
          </a:xfrm>
          <a:prstGeom prst="ellipse">
            <a:avLst/>
          </a:prstGeom>
          <a:gradFill flip="none" rotWithShape="1">
            <a:gsLst>
              <a:gs pos="0">
                <a:schemeClr val="accent1">
                  <a:alpha val="55000"/>
                </a:schemeClr>
              </a:gs>
              <a:gs pos="100000">
                <a:schemeClr val="accent1">
                  <a:lumMod val="20000"/>
                  <a:lumOff val="80000"/>
                  <a:alpha val="43000"/>
                </a:schemeClr>
              </a:gs>
            </a:gsLst>
            <a:lin ang="18900000" scaled="1"/>
            <a:tileRect/>
          </a:gradFill>
          <a:ln>
            <a:noFill/>
          </a:ln>
          <a:effectLst>
            <a:softEdge rad="1257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7408842" y="375530"/>
            <a:ext cx="6349120" cy="6349120"/>
          </a:xfrm>
          <a:prstGeom prst="ellipse">
            <a:avLst/>
          </a:prstGeom>
          <a:gradFill flip="none" rotWithShape="1">
            <a:gsLst>
              <a:gs pos="0">
                <a:schemeClr val="accent2">
                  <a:alpha val="76000"/>
                </a:schemeClr>
              </a:gs>
              <a:gs pos="100000">
                <a:schemeClr val="accent2">
                  <a:lumMod val="20000"/>
                  <a:lumOff val="80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2024001" y="-3080221"/>
            <a:ext cx="7262118" cy="7262118"/>
          </a:xfrm>
          <a:prstGeom prst="ellipse">
            <a:avLst/>
          </a:prstGeom>
          <a:gradFill flip="none" rotWithShape="1">
            <a:gsLst>
              <a:gs pos="0">
                <a:schemeClr val="accent4"/>
              </a:gs>
              <a:gs pos="100000">
                <a:schemeClr val="accent4">
                  <a:lumMod val="20000"/>
                  <a:lumOff val="80000"/>
                  <a:alpha val="37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1.png"/><Relationship Id="rId3" Type="http://schemas.openxmlformats.org/officeDocument/2006/relationships/notesSlide" Target="../notesSlides/notesSlide9.xml"/><Relationship Id="rId7" Type="http://schemas.openxmlformats.org/officeDocument/2006/relationships/image" Target="../media/image19.png"/><Relationship Id="rId12" Type="http://schemas.microsoft.com/office/2007/relationships/hdphoto" Target="../media/hdphoto4.wdp"/><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8.png"/><Relationship Id="rId11" Type="http://schemas.openxmlformats.org/officeDocument/2006/relationships/image" Target="../media/image16.png"/><Relationship Id="rId5" Type="http://schemas.openxmlformats.org/officeDocument/2006/relationships/image" Target="../media/image17.png"/><Relationship Id="rId10" Type="http://schemas.microsoft.com/office/2007/relationships/hdphoto" Target="../media/hdphoto3.wdp"/><Relationship Id="rId4" Type="http://schemas.openxmlformats.org/officeDocument/2006/relationships/image" Target="../media/image14.png"/><Relationship Id="rId9" Type="http://schemas.openxmlformats.org/officeDocument/2006/relationships/image" Target="../media/image15.png"/><Relationship Id="rId14"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12.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13.xml"/><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19" Type="http://schemas.openxmlformats.org/officeDocument/2006/relationships/image" Target="../media/image57.jpe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20"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19" Type="http://schemas.openxmlformats.org/officeDocument/2006/relationships/image" Target="../media/image7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1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364209" y="2051691"/>
            <a:ext cx="7463582" cy="1661993"/>
          </a:xfrm>
          <a:prstGeom prst="rect">
            <a:avLst/>
          </a:prstGeom>
          <a:noFill/>
        </p:spPr>
        <p:txBody>
          <a:bodyPr wrap="none" lIns="0" tIns="0" rIns="0" bIns="0">
            <a:spAutoFit/>
          </a:bodyPr>
          <a:lstStyle/>
          <a:p>
            <a:r>
              <a:rPr lang="en-US" altLang="zh-CN" sz="54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Graphic Generation with</a:t>
            </a:r>
          </a:p>
          <a:p>
            <a:pPr algn="ctr"/>
            <a:r>
              <a:rPr lang="en-US" altLang="zh-CN" sz="5400" b="1" dirty="0" err="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DifGAN</a:t>
            </a:r>
            <a:endParaRPr lang="en-US" altLang="zh-CN" sz="54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p:cNvSpPr txBox="1"/>
          <p:nvPr/>
        </p:nvSpPr>
        <p:spPr>
          <a:xfrm>
            <a:off x="7935922" y="4368248"/>
            <a:ext cx="4931939" cy="2191434"/>
          </a:xfrm>
          <a:prstGeom prst="rect">
            <a:avLst/>
          </a:prstGeom>
          <a:noFill/>
        </p:spPr>
        <p:txBody>
          <a:bodyPr wrap="square" rtlCol="0">
            <a:sp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Team Number: 2</a:t>
            </a:r>
          </a:p>
          <a:p>
            <a:pPr>
              <a:lnSpc>
                <a:spcPct val="150000"/>
              </a:lnSpc>
            </a:pPr>
            <a:r>
              <a:rPr lang="en-US" altLang="zh-CN" sz="2000" dirty="0">
                <a:latin typeface="Times New Roman" panose="02020603050405020304" pitchFamily="18" charset="0"/>
                <a:cs typeface="Times New Roman" panose="02020603050405020304" pitchFamily="18" charset="0"/>
              </a:rPr>
              <a:t>Mission Number:</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7</a:t>
            </a:r>
          </a:p>
          <a:p>
            <a:pPr>
              <a:lnSpc>
                <a:spcPct val="150000"/>
              </a:lnSpc>
            </a:pPr>
            <a:r>
              <a:rPr lang="en-US" altLang="zh-CN" sz="2000" dirty="0">
                <a:latin typeface="Times New Roman" panose="02020603050405020304" pitchFamily="18" charset="0"/>
                <a:cs typeface="Times New Roman" panose="02020603050405020304" pitchFamily="18" charset="0"/>
              </a:rPr>
              <a:t>Team: 	Gui </a:t>
            </a:r>
            <a:r>
              <a:rPr lang="en-US" altLang="zh-CN" sz="2000" dirty="0" err="1">
                <a:latin typeface="Times New Roman" panose="02020603050405020304" pitchFamily="18" charset="0"/>
                <a:cs typeface="Times New Roman" panose="02020603050405020304" pitchFamily="18" charset="0"/>
              </a:rPr>
              <a:t>Yuxi</a:t>
            </a:r>
            <a:r>
              <a:rPr lang="en-US" altLang="zh-CN" sz="2000" dirty="0">
                <a:latin typeface="Times New Roman" panose="02020603050405020304" pitchFamily="18" charset="0"/>
                <a:cs typeface="Times New Roman" panose="02020603050405020304" pitchFamily="18" charset="0"/>
              </a:rPr>
              <a:t>	Hu Yue</a:t>
            </a:r>
          </a:p>
          <a:p>
            <a:r>
              <a:rPr lang="en-US" altLang="zh-CN" sz="2000" dirty="0">
                <a:latin typeface="Times New Roman" panose="02020603050405020304" pitchFamily="18" charset="0"/>
                <a:cs typeface="Times New Roman" panose="02020603050405020304" pitchFamily="18" charset="0"/>
              </a:rPr>
              <a:t>	Lyu Xinyi	Xu </a:t>
            </a:r>
            <a:r>
              <a:rPr lang="en-US" altLang="zh-CN" sz="2000" dirty="0" err="1">
                <a:latin typeface="Times New Roman" panose="02020603050405020304" pitchFamily="18" charset="0"/>
                <a:cs typeface="Times New Roman" panose="02020603050405020304" pitchFamily="18" charset="0"/>
              </a:rPr>
              <a:t>Haorui</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dirty="0">
                <a:latin typeface="Times New Roman" panose="02020603050405020304" pitchFamily="18" charset="0"/>
                <a:cs typeface="Times New Roman" panose="02020603050405020304" pitchFamily="18" charset="0"/>
              </a:rPr>
              <a:t>Date: 2023/07/13</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211" y="569"/>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dirty="0"/>
          </a:p>
        </p:txBody>
      </p:sp>
      <p:sp>
        <p:nvSpPr>
          <p:cNvPr id="2" name="文本框 1"/>
          <p:cNvSpPr txBox="1"/>
          <p:nvPr/>
        </p:nvSpPr>
        <p:spPr>
          <a:xfrm>
            <a:off x="616992" y="340149"/>
            <a:ext cx="3135474" cy="430887"/>
          </a:xfrm>
          <a:prstGeom prst="rect">
            <a:avLst/>
          </a:prstGeom>
          <a:noFill/>
        </p:spPr>
        <p:txBody>
          <a:bodyPr wrap="none" lIns="0" tIns="0" rIns="0" bIns="0">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2.  Diffusion-GAN </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5" name="矩形: 圆角 74"/>
          <p:cNvSpPr/>
          <p:nvPr/>
        </p:nvSpPr>
        <p:spPr>
          <a:xfrm>
            <a:off x="7762979" y="1151480"/>
            <a:ext cx="3738141" cy="5006129"/>
          </a:xfrm>
          <a:prstGeom prst="roundRect">
            <a:avLst>
              <a:gd name="adj" fmla="val 9041"/>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9" name="文本框 58"/>
          <p:cNvSpPr txBox="1"/>
          <p:nvPr/>
        </p:nvSpPr>
        <p:spPr>
          <a:xfrm>
            <a:off x="603250" y="1151480"/>
            <a:ext cx="1405578" cy="307777"/>
          </a:xfrm>
          <a:prstGeom prst="rect">
            <a:avLst/>
          </a:prstGeom>
          <a:noFill/>
        </p:spPr>
        <p:txBody>
          <a:bodyPr wrap="none" lIns="0" tIns="0" rIns="0" bIns="0">
            <a:spAutoFit/>
          </a:bodyPr>
          <a:lstStyle/>
          <a:p>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BASIC IDEA</a:t>
            </a:r>
          </a:p>
        </p:txBody>
      </p:sp>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0" y="2041541"/>
            <a:ext cx="7762979" cy="4116068"/>
          </a:xfrm>
          <a:prstGeom prst="rect">
            <a:avLst/>
          </a:prstGeom>
        </p:spPr>
      </p:pic>
      <p:sp>
        <p:nvSpPr>
          <p:cNvPr id="3" name="文本框 2"/>
          <p:cNvSpPr txBox="1"/>
          <p:nvPr/>
        </p:nvSpPr>
        <p:spPr>
          <a:xfrm>
            <a:off x="8000369" y="1459257"/>
            <a:ext cx="3203659" cy="480131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Char char="-"/>
              <a:defRPr/>
            </a:pPr>
            <a:r>
              <a:rPr kumimoji="0" lang="en-US" altLang="zh-CN" sz="2400" b="0" i="0" u="none" strike="noStrike" kern="1200" cap="none" spc="0" normalizeH="0" baseline="0" noProof="0" dirty="0">
                <a:ln>
                  <a:noFill/>
                </a:ln>
                <a:solidFill>
                  <a:srgbClr val="121212"/>
                </a:solidFill>
                <a:effectLst/>
                <a:uLnTx/>
                <a:uFillTx/>
                <a:latin typeface="Times New Roman" panose="02020603050405020304" pitchFamily="18" charset="0"/>
                <a:ea typeface="微软雅黑 Light" panose="020B0502040204020203" charset="-122"/>
                <a:cs typeface="Times New Roman" panose="02020603050405020304" pitchFamily="18" charset="0"/>
              </a:rPr>
              <a:t>G: take high-dimensional random noise as input, generate images</a:t>
            </a:r>
          </a:p>
          <a:p>
            <a:pPr marL="342900" marR="0" lvl="0" indent="-342900" algn="l" defTabSz="914400" rtl="0" eaLnBrk="1" fontAlgn="auto" latinLnBrk="0" hangingPunct="1">
              <a:lnSpc>
                <a:spcPct val="100000"/>
              </a:lnSpc>
              <a:spcBef>
                <a:spcPts val="0"/>
              </a:spcBef>
              <a:spcAft>
                <a:spcPts val="0"/>
              </a:spcAft>
              <a:buClrTx/>
              <a:buSzTx/>
              <a:buFontTx/>
              <a:buChar char="-"/>
              <a:defRPr/>
            </a:pPr>
            <a:r>
              <a:rPr kumimoji="0" lang="en-US" altLang="zh-CN" sz="2400" b="0" i="0" u="none" strike="noStrike" kern="1200" cap="none" spc="0" normalizeH="0" baseline="0" noProof="0" dirty="0">
                <a:ln>
                  <a:noFill/>
                </a:ln>
                <a:solidFill>
                  <a:srgbClr val="121212"/>
                </a:solidFill>
                <a:effectLst/>
                <a:uLnTx/>
                <a:uFillTx/>
                <a:latin typeface="Times New Roman" panose="02020603050405020304" pitchFamily="18" charset="0"/>
                <a:ea typeface="微软雅黑 Light" panose="020B0502040204020203" charset="-122"/>
                <a:cs typeface="Times New Roman" panose="02020603050405020304" pitchFamily="18" charset="0"/>
              </a:rPr>
              <a:t>D: take </a:t>
            </a:r>
            <a:r>
              <a:rPr lang="en-US" altLang="zh-CN" sz="2400" dirty="0">
                <a:solidFill>
                  <a:srgbClr val="121212"/>
                </a:solidFill>
                <a:latin typeface="Times New Roman" panose="02020603050405020304" pitchFamily="18" charset="0"/>
                <a:ea typeface="微软雅黑 Light" panose="020B0502040204020203" charset="-122"/>
                <a:cs typeface="Times New Roman" panose="02020603050405020304" pitchFamily="18" charset="0"/>
              </a:rPr>
              <a:t>each steps’ </a:t>
            </a:r>
            <a:r>
              <a:rPr kumimoji="0" lang="en-US" altLang="zh-CN" sz="2400" b="0" i="0" u="none" strike="noStrike" kern="1200" cap="none" spc="0" normalizeH="0" baseline="0" noProof="0" dirty="0">
                <a:ln>
                  <a:noFill/>
                </a:ln>
                <a:solidFill>
                  <a:srgbClr val="121212"/>
                </a:solidFill>
                <a:effectLst/>
                <a:uLnTx/>
                <a:uFillTx/>
                <a:latin typeface="Times New Roman" panose="02020603050405020304" pitchFamily="18" charset="0"/>
                <a:ea typeface="微软雅黑 Light" panose="020B0502040204020203" charset="-122"/>
                <a:cs typeface="Times New Roman" panose="02020603050405020304" pitchFamily="18" charset="0"/>
              </a:rPr>
              <a:t>generated images and real images as input, and calculate weighted sum.</a:t>
            </a:r>
          </a:p>
          <a:p>
            <a:pPr marL="342900" indent="-342900">
              <a:buFontTx/>
              <a:buChar char="-"/>
              <a:defRPr/>
            </a:pPr>
            <a:r>
              <a:rPr lang="en-US" altLang="zh-CN" sz="2400" dirty="0">
                <a:solidFill>
                  <a:srgbClr val="121212"/>
                </a:solidFill>
                <a:latin typeface="Times New Roman" panose="02020603050405020304" pitchFamily="18" charset="0"/>
                <a:ea typeface="微软雅黑 Light" panose="020B0502040204020203" charset="-122"/>
                <a:cs typeface="Times New Roman" panose="02020603050405020304" pitchFamily="18" charset="0"/>
              </a:rPr>
              <a:t>Extend the D-process</a:t>
            </a:r>
            <a:endParaRPr kumimoji="0" lang="en-US" altLang="zh-CN" sz="2400" b="0" i="0" u="none" strike="noStrike" kern="1200" cap="none" spc="0" normalizeH="0" baseline="0" noProof="0" dirty="0">
              <a:ln>
                <a:noFill/>
              </a:ln>
              <a:solidFill>
                <a:srgbClr val="121212"/>
              </a:solidFill>
              <a:effectLst/>
              <a:uLnTx/>
              <a:uFillTx/>
              <a:latin typeface="Times New Roman" panose="02020603050405020304" pitchFamily="18" charset="0"/>
              <a:ea typeface="微软雅黑 Light" panose="020B0502040204020203" charset="-122"/>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Char char="-"/>
              <a:defRPr/>
            </a:pPr>
            <a:r>
              <a:rPr kumimoji="0" lang="en-US" altLang="zh-CN" sz="2400" b="0" i="0" u="none" strike="noStrike" kern="1200" cap="none" spc="0" normalizeH="0" baseline="0" noProof="0" dirty="0">
                <a:ln>
                  <a:noFill/>
                </a:ln>
                <a:solidFill>
                  <a:srgbClr val="121212"/>
                </a:solidFill>
                <a:effectLst/>
                <a:uLnTx/>
                <a:uFillTx/>
                <a:latin typeface="Times New Roman" panose="02020603050405020304" pitchFamily="18" charset="0"/>
                <a:ea typeface="微软雅黑 Light" panose="020B0502040204020203" charset="-122"/>
                <a:cs typeface="Times New Roman" panose="02020603050405020304" pitchFamily="18" charset="0"/>
              </a:rPr>
              <a:t>Adversarial Learning</a:t>
            </a:r>
          </a:p>
          <a:p>
            <a:pPr marL="342900" marR="0" lvl="0" indent="-342900" algn="l" defTabSz="914400" rtl="0" eaLnBrk="1" fontAlgn="auto" latinLnBrk="0" hangingPunct="1">
              <a:lnSpc>
                <a:spcPct val="100000"/>
              </a:lnSpc>
              <a:spcBef>
                <a:spcPts val="0"/>
              </a:spcBef>
              <a:spcAft>
                <a:spcPts val="0"/>
              </a:spcAft>
              <a:buClrTx/>
              <a:buSzTx/>
              <a:buFontTx/>
              <a:buChar char="-"/>
              <a:defRPr/>
            </a:pPr>
            <a:endParaRPr kumimoji="0" lang="zh-CN" altLang="en-US" sz="2400" b="0" i="0" u="none" strike="noStrike" kern="1200" cap="none" spc="0" normalizeH="0" baseline="0" noProof="0" dirty="0">
              <a:ln>
                <a:noFill/>
              </a:ln>
              <a:solidFill>
                <a:srgbClr val="121212"/>
              </a:solidFill>
              <a:effectLst/>
              <a:uLnTx/>
              <a:uFillTx/>
              <a:latin typeface="Times New Roman" panose="02020603050405020304" pitchFamily="18" charset="0"/>
              <a:ea typeface="微软雅黑 Light" panose="020B0502040204020203" charset="-122"/>
              <a:cs typeface="Times New Roman" panose="02020603050405020304" pitchFamily="18" charset="0"/>
            </a:endParaRPr>
          </a:p>
          <a:p>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dirty="0"/>
          </a:p>
        </p:txBody>
      </p:sp>
      <p:sp>
        <p:nvSpPr>
          <p:cNvPr id="2" name="文本框 1"/>
          <p:cNvSpPr txBox="1"/>
          <p:nvPr/>
        </p:nvSpPr>
        <p:spPr>
          <a:xfrm>
            <a:off x="616992" y="340149"/>
            <a:ext cx="1922001" cy="430887"/>
          </a:xfrm>
          <a:prstGeom prst="rect">
            <a:avLst/>
          </a:prstGeom>
          <a:noFill/>
        </p:spPr>
        <p:txBody>
          <a:bodyPr wrap="none" lIns="0" tIns="0" rIns="0" bIns="0">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3.  </a:t>
            </a:r>
            <a:r>
              <a:rPr lang="en-US" altLang="zh-CN" sz="2800" dirty="0" err="1">
                <a:solidFill>
                  <a:schemeClr val="tx1">
                    <a:lumMod val="85000"/>
                    <a:lumOff val="15000"/>
                  </a:schemeClr>
                </a:solidFill>
                <a:latin typeface="微软雅黑" panose="020B0503020204020204" pitchFamily="34" charset="-122"/>
                <a:ea typeface="微软雅黑" panose="020B0503020204020204" pitchFamily="34" charset="-122"/>
              </a:rPr>
              <a:t>DifGAN</a:t>
            </a:r>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 </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603250" y="1151480"/>
            <a:ext cx="1405578" cy="307777"/>
          </a:xfrm>
          <a:prstGeom prst="rect">
            <a:avLst/>
          </a:prstGeom>
          <a:noFill/>
        </p:spPr>
        <p:txBody>
          <a:bodyPr wrap="none" lIns="0" tIns="0" rIns="0" bIns="0">
            <a:spAutoFit/>
          </a:bodyPr>
          <a:lstStyle/>
          <a:p>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BASIC IDEA</a:t>
            </a:r>
          </a:p>
        </p:txBody>
      </p:sp>
      <p:grpSp>
        <p:nvGrpSpPr>
          <p:cNvPr id="46" name="组合 45"/>
          <p:cNvGrpSpPr/>
          <p:nvPr/>
        </p:nvGrpSpPr>
        <p:grpSpPr>
          <a:xfrm>
            <a:off x="2008828" y="1479960"/>
            <a:ext cx="7246478" cy="4226560"/>
            <a:chOff x="2008828" y="1111185"/>
            <a:chExt cx="7246478" cy="4226560"/>
          </a:xfrm>
        </p:grpSpPr>
        <p:grpSp>
          <p:nvGrpSpPr>
            <p:cNvPr id="34" name="组合 33"/>
            <p:cNvGrpSpPr/>
            <p:nvPr/>
          </p:nvGrpSpPr>
          <p:grpSpPr>
            <a:xfrm>
              <a:off x="2008828" y="1111185"/>
              <a:ext cx="7246478" cy="4226560"/>
              <a:chOff x="2372964" y="256029"/>
              <a:chExt cx="7246478" cy="4226560"/>
            </a:xfrm>
          </p:grpSpPr>
          <p:grpSp>
            <p:nvGrpSpPr>
              <p:cNvPr id="6" name="组合 5"/>
              <p:cNvGrpSpPr/>
              <p:nvPr/>
            </p:nvGrpSpPr>
            <p:grpSpPr>
              <a:xfrm>
                <a:off x="2372964" y="256029"/>
                <a:ext cx="7246478" cy="4226560"/>
                <a:chOff x="2972054" y="644912"/>
                <a:chExt cx="7246478" cy="4226560"/>
              </a:xfrm>
            </p:grpSpPr>
            <p:sp>
              <p:nvSpPr>
                <p:cNvPr id="75" name="矩形: 圆角 74"/>
                <p:cNvSpPr/>
                <p:nvPr/>
              </p:nvSpPr>
              <p:spPr>
                <a:xfrm>
                  <a:off x="3677920" y="771036"/>
                  <a:ext cx="5907514" cy="2657964"/>
                </a:xfrm>
                <a:prstGeom prst="roundRect">
                  <a:avLst>
                    <a:gd name="adj" fmla="val 9041"/>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4" name="图片 3"/>
                <p:cNvPicPr>
                  <a:picLocks noChangeAspect="1"/>
                </p:cNvPicPr>
                <p:nvPr/>
              </p:nvPicPr>
              <p:blipFill>
                <a:blip r:embed="rId3" cstate="print">
                  <a:extLst>
                    <a:ext uri="{BEBA8EAE-BF5A-486C-A8C5-ECC9F3942E4B}">
                      <a14:imgProps xmlns:a14="http://schemas.microsoft.com/office/drawing/2010/main">
                        <a14:imgLayer r:embed="rId4">
                          <a14:imgEffect>
                            <a14:backgroundRemoval t="8667" b="90000" l="9995" r="89982">
                              <a14:foregroundMark x1="41651" y1="44706" x2="41651" y2="44706"/>
                              <a14:foregroundMark x1="40942" y1="43255" x2="40942" y2="43255"/>
                              <a14:foregroundMark x1="40942" y1="43255" x2="41377" y2="45176"/>
                              <a14:foregroundMark x1="53431" y1="39647" x2="53431" y2="39647"/>
                              <a14:foregroundMark x1="49222" y1="36314" x2="51464" y2="39412"/>
                              <a14:foregroundMark x1="52722" y1="39647" x2="52447" y2="40863"/>
                              <a14:foregroundMark x1="63952" y1="39412" x2="67726" y2="35333"/>
                              <a14:foregroundMark x1="77676" y1="35569" x2="83463" y2="50471"/>
                              <a14:foregroundMark x1="83463" y1="50471" x2="84469" y2="32588"/>
                              <a14:foregroundMark x1="84469" y1="32588" x2="79231" y2="52157"/>
                              <a14:foregroundMark x1="49497" y1="8667" x2="58211" y2="15255"/>
                              <a14:foregroundMark x1="58211" y1="15255" x2="52310" y2="10353"/>
                              <a14:foregroundMark x1="28477" y1="42314" x2="32685" y2="41843"/>
                              <a14:foregroundMark x1="28339" y1="42549" x2="34950" y2="44392"/>
                              <a14:foregroundMark x1="34950" y1="44392" x2="31267" y2="43765"/>
                            </a14:backgroundRemoval>
                          </a14:imgEffect>
                        </a14:imgLayer>
                      </a14:imgProps>
                    </a:ext>
                    <a:ext uri="{28A0092B-C50C-407E-A947-70E740481C1C}">
                      <a14:useLocalDpi xmlns:a14="http://schemas.microsoft.com/office/drawing/2010/main" val="0"/>
                    </a:ext>
                  </a:extLst>
                </a:blip>
                <a:stretch>
                  <a:fillRect/>
                </a:stretch>
              </p:blipFill>
              <p:spPr>
                <a:xfrm>
                  <a:off x="2972054" y="644912"/>
                  <a:ext cx="7246478" cy="4226560"/>
                </a:xfrm>
                <a:prstGeom prst="rect">
                  <a:avLst/>
                </a:prstGeom>
              </p:spPr>
            </p:pic>
          </p:grpSp>
          <p:cxnSp>
            <p:nvCxnSpPr>
              <p:cNvPr id="8" name="直接箭头连接符 7"/>
              <p:cNvCxnSpPr/>
              <p:nvPr/>
            </p:nvCxnSpPr>
            <p:spPr>
              <a:xfrm>
                <a:off x="4216400" y="2113280"/>
                <a:ext cx="1473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4922520" y="2128520"/>
                <a:ext cx="152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5496560" y="2118360"/>
                <a:ext cx="4165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7345680" y="2123440"/>
                <a:ext cx="6807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5379720" y="980440"/>
                <a:ext cx="762000" cy="79756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8" name="直接箭头连接符 27"/>
              <p:cNvCxnSpPr/>
              <p:nvPr/>
            </p:nvCxnSpPr>
            <p:spPr>
              <a:xfrm>
                <a:off x="6141720" y="980440"/>
                <a:ext cx="10160" cy="73069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2" name="直接箭头连接符 31"/>
              <p:cNvCxnSpPr/>
              <p:nvPr/>
            </p:nvCxnSpPr>
            <p:spPr>
              <a:xfrm>
                <a:off x="6141720" y="980440"/>
                <a:ext cx="955040" cy="73069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3" name="直接箭头连接符 32"/>
              <p:cNvCxnSpPr/>
              <p:nvPr/>
            </p:nvCxnSpPr>
            <p:spPr>
              <a:xfrm>
                <a:off x="6385560" y="2123440"/>
                <a:ext cx="4165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8" name="直接箭头连接符 37"/>
            <p:cNvCxnSpPr/>
            <p:nvPr/>
          </p:nvCxnSpPr>
          <p:spPr>
            <a:xfrm>
              <a:off x="5315559" y="3067291"/>
              <a:ext cx="0" cy="165518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9" name="文本框 38"/>
            <p:cNvSpPr txBox="1"/>
            <p:nvPr/>
          </p:nvSpPr>
          <p:spPr>
            <a:xfrm>
              <a:off x="5201808" y="4746239"/>
              <a:ext cx="45719" cy="369332"/>
            </a:xfrm>
            <a:prstGeom prst="rect">
              <a:avLst/>
            </a:prstGeom>
            <a:noFill/>
          </p:spPr>
          <p:txBody>
            <a:bodyPr wrap="square" rtlCol="0">
              <a:spAutoFit/>
            </a:bodyPr>
            <a:lstStyle/>
            <a:p>
              <a:r>
                <a:rPr lang="en-US" altLang="zh-CN" dirty="0"/>
                <a:t>…</a:t>
              </a:r>
              <a:endParaRPr lang="zh-CN" altLang="en-US" dirty="0"/>
            </a:p>
          </p:txBody>
        </p:sp>
        <p:cxnSp>
          <p:nvCxnSpPr>
            <p:cNvPr id="42" name="直接箭头连接符 41"/>
            <p:cNvCxnSpPr/>
            <p:nvPr/>
          </p:nvCxnSpPr>
          <p:spPr>
            <a:xfrm>
              <a:off x="6212532" y="3043523"/>
              <a:ext cx="0" cy="165518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3" name="文本框 42"/>
            <p:cNvSpPr txBox="1"/>
            <p:nvPr/>
          </p:nvSpPr>
          <p:spPr>
            <a:xfrm>
              <a:off x="6098781" y="4722471"/>
              <a:ext cx="45719" cy="369332"/>
            </a:xfrm>
            <a:prstGeom prst="rect">
              <a:avLst/>
            </a:prstGeom>
            <a:noFill/>
          </p:spPr>
          <p:txBody>
            <a:bodyPr wrap="square" rtlCol="0">
              <a:spAutoFit/>
            </a:bodyPr>
            <a:lstStyle/>
            <a:p>
              <a:r>
                <a:rPr lang="en-US" altLang="zh-CN" dirty="0"/>
                <a:t>…</a:t>
              </a:r>
              <a:endParaRPr lang="zh-CN" altLang="en-US" dirty="0"/>
            </a:p>
          </p:txBody>
        </p:sp>
        <p:cxnSp>
          <p:nvCxnSpPr>
            <p:cNvPr id="44" name="直接箭头连接符 43"/>
            <p:cNvCxnSpPr/>
            <p:nvPr/>
          </p:nvCxnSpPr>
          <p:spPr>
            <a:xfrm>
              <a:off x="7384460" y="3067291"/>
              <a:ext cx="0" cy="165518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5" name="文本框 44"/>
            <p:cNvSpPr txBox="1"/>
            <p:nvPr/>
          </p:nvSpPr>
          <p:spPr>
            <a:xfrm>
              <a:off x="7256355" y="4709589"/>
              <a:ext cx="45719" cy="369332"/>
            </a:xfrm>
            <a:prstGeom prst="rect">
              <a:avLst/>
            </a:prstGeom>
            <a:noFill/>
          </p:spPr>
          <p:txBody>
            <a:bodyPr wrap="square" rtlCol="0">
              <a:spAutoFit/>
            </a:bodyPr>
            <a:lstStyle/>
            <a:p>
              <a:r>
                <a:rPr lang="en-US" altLang="zh-CN" dirty="0"/>
                <a:t>…</a:t>
              </a:r>
              <a:endParaRPr lang="zh-CN" altLang="en-US" dirty="0"/>
            </a:p>
          </p:txBody>
        </p:sp>
      </p:grpSp>
      <p:sp>
        <p:nvSpPr>
          <p:cNvPr id="47" name="文本框 46"/>
          <p:cNvSpPr txBox="1"/>
          <p:nvPr/>
        </p:nvSpPr>
        <p:spPr>
          <a:xfrm>
            <a:off x="8914744" y="2213712"/>
            <a:ext cx="2259552" cy="1200329"/>
          </a:xfrm>
          <a:prstGeom prst="rect">
            <a:avLst/>
          </a:prstGeom>
          <a:noFill/>
        </p:spPr>
        <p:txBody>
          <a:bodyPr wrap="square" rtlCol="0">
            <a:spAutoFit/>
          </a:bodyPr>
          <a:lstStyle/>
          <a:p>
            <a:r>
              <a:rPr lang="en-US" altLang="zh-CN" sz="2400" dirty="0"/>
              <a:t>One Direction</a:t>
            </a:r>
          </a:p>
          <a:p>
            <a:endParaRPr lang="en-US" altLang="zh-CN" sz="2400" dirty="0"/>
          </a:p>
          <a:p>
            <a:r>
              <a:rPr lang="en-US" altLang="zh-CN" sz="2400" dirty="0"/>
              <a:t>Multi-Step</a:t>
            </a:r>
            <a:endParaRPr lang="zh-CN" alt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dirty="0"/>
          </a:p>
        </p:txBody>
      </p:sp>
      <p:sp>
        <p:nvSpPr>
          <p:cNvPr id="2" name="文本框 1"/>
          <p:cNvSpPr txBox="1"/>
          <p:nvPr/>
        </p:nvSpPr>
        <p:spPr>
          <a:xfrm>
            <a:off x="616992" y="340149"/>
            <a:ext cx="1922001" cy="430887"/>
          </a:xfrm>
          <a:prstGeom prst="rect">
            <a:avLst/>
          </a:prstGeom>
          <a:noFill/>
        </p:spPr>
        <p:txBody>
          <a:bodyPr wrap="none" lIns="0" tIns="0" rIns="0" bIns="0">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3.  </a:t>
            </a:r>
            <a:r>
              <a:rPr lang="en-US" altLang="zh-CN" sz="2800" dirty="0" err="1">
                <a:solidFill>
                  <a:schemeClr val="tx1">
                    <a:lumMod val="85000"/>
                    <a:lumOff val="15000"/>
                  </a:schemeClr>
                </a:solidFill>
                <a:latin typeface="微软雅黑" panose="020B0503020204020204" pitchFamily="34" charset="-122"/>
                <a:ea typeface="微软雅黑" panose="020B0503020204020204" pitchFamily="34" charset="-122"/>
              </a:rPr>
              <a:t>DifGAN</a:t>
            </a:r>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 </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5295" y="418471"/>
            <a:ext cx="12647295" cy="6439529"/>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1774762" y="3453569"/>
                <a:ext cx="656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L</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774762" y="3453569"/>
                <a:ext cx="65613" cy="369332"/>
              </a:xfrm>
              <a:prstGeom prst="rect">
                <a:avLst/>
              </a:prstGeom>
              <a:blipFill rotWithShape="1">
                <a:blip r:embed="rId5"/>
                <a:stretch>
                  <a:fillRect l="-872" t="-119" r="-294957" b="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709663" y="3429000"/>
                <a:ext cx="656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L</m:t>
                          </m:r>
                        </m:e>
                        <m:sub>
                          <m:r>
                            <a:rPr lang="en-US" altLang="zh-CN" b="0" i="1" smtClean="0">
                              <a:latin typeface="Cambria Math" panose="02040503050406030204" pitchFamily="18" charset="0"/>
                            </a:rPr>
                            <m:t>100</m:t>
                          </m:r>
                        </m:sub>
                      </m:sSub>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3709663" y="3429000"/>
                <a:ext cx="65613" cy="369332"/>
              </a:xfrm>
              <a:prstGeom prst="rect">
                <a:avLst/>
              </a:prstGeom>
              <a:blipFill rotWithShape="1">
                <a:blip r:embed="rId6"/>
                <a:stretch>
                  <a:fillRect l="-957" r="-585210" b="107"/>
                </a:stretch>
              </a:blipFill>
            </p:spPr>
            <p:txBody>
              <a:bodyPr/>
              <a:lstStyle/>
              <a:p>
                <a:r>
                  <a:rPr lang="zh-CN" altLang="en-US">
                    <a:noFill/>
                  </a:rPr>
                  <a:t> </a:t>
                </a:r>
              </a:p>
            </p:txBody>
          </p:sp>
        </mc:Fallback>
      </mc:AlternateContent>
      <p:sp>
        <p:nvSpPr>
          <p:cNvPr id="10" name="文本框 9"/>
          <p:cNvSpPr txBox="1"/>
          <p:nvPr/>
        </p:nvSpPr>
        <p:spPr>
          <a:xfrm>
            <a:off x="2742212" y="3429000"/>
            <a:ext cx="65613" cy="369332"/>
          </a:xfrm>
          <a:prstGeom prst="rect">
            <a:avLst/>
          </a:prstGeom>
          <a:noFill/>
        </p:spPr>
        <p:txBody>
          <a:bodyPr wrap="square" rtlCol="0">
            <a:spAutoFit/>
          </a:bodyPr>
          <a:lstStyle/>
          <a:p>
            <a:r>
              <a:rPr lang="en-US" altLang="zh-CN" dirty="0"/>
              <a:t>…</a:t>
            </a:r>
            <a:endParaRPr lang="zh-CN" altLang="en-US" dirty="0"/>
          </a:p>
        </p:txBody>
      </p:sp>
      <p:sp>
        <p:nvSpPr>
          <p:cNvPr id="13" name="文本框 12"/>
          <p:cNvSpPr txBox="1"/>
          <p:nvPr/>
        </p:nvSpPr>
        <p:spPr>
          <a:xfrm>
            <a:off x="616992" y="958674"/>
            <a:ext cx="2190087" cy="461665"/>
          </a:xfrm>
          <a:prstGeom prst="rect">
            <a:avLst/>
          </a:prstGeom>
          <a:noFill/>
        </p:spPr>
        <p:txBody>
          <a:bodyPr wrap="none" rtlCol="0">
            <a:spAutoFit/>
          </a:bodyPr>
          <a:lstStyle/>
          <a:p>
            <a:r>
              <a:rPr lang="en-US" altLang="zh-CN" sz="2400" dirty="0"/>
              <a:t>In T timesteps:</a:t>
            </a:r>
            <a:endParaRPr lang="zh-CN" altLang="en-US" sz="2400" dirty="0"/>
          </a:p>
        </p:txBody>
      </p:sp>
      <mc:AlternateContent xmlns:mc="http://schemas.openxmlformats.org/markup-compatibility/2006" xmlns:a14="http://schemas.microsoft.com/office/drawing/2010/main">
        <mc:Choice Requires="a14">
          <p:sp>
            <p:nvSpPr>
              <p:cNvPr id="15" name="文本框 14"/>
              <p:cNvSpPr txBox="1"/>
              <p:nvPr/>
            </p:nvSpPr>
            <p:spPr>
              <a:xfrm>
                <a:off x="6506896" y="3511444"/>
                <a:ext cx="331917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 </m:t>
                      </m:r>
                      <m:r>
                        <a:rPr lang="en-US" altLang="zh-CN" sz="1600" b="1" i="1" smtClean="0">
                          <a:latin typeface="Cambria Math" panose="02040503050406030204" pitchFamily="18" charset="0"/>
                        </a:rPr>
                        <m:t>𝑳𝒐𝒔𝒔</m:t>
                      </m:r>
                      <m:r>
                        <a:rPr lang="en-US" altLang="zh-CN" sz="1600" b="1" i="1" smtClean="0">
                          <a:latin typeface="Cambria Math" panose="02040503050406030204" pitchFamily="18" charset="0"/>
                        </a:rPr>
                        <m:t>=</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𝜼</m:t>
                          </m:r>
                        </m:e>
                        <m:sub>
                          <m:r>
                            <a:rPr lang="en-US" altLang="zh-CN" sz="1600" b="1" i="1" smtClean="0">
                              <a:latin typeface="Cambria Math" panose="02040503050406030204" pitchFamily="18" charset="0"/>
                            </a:rPr>
                            <m:t>𝟎</m:t>
                          </m:r>
                        </m:sub>
                      </m:sSub>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𝑳</m:t>
                          </m:r>
                        </m:e>
                        <m:sub>
                          <m:r>
                            <a:rPr lang="en-US" altLang="zh-CN" sz="1600" b="1" i="1" smtClean="0">
                              <a:latin typeface="Cambria Math" panose="02040503050406030204" pitchFamily="18" charset="0"/>
                            </a:rPr>
                            <m:t>𝟎</m:t>
                          </m:r>
                        </m:sub>
                      </m:sSub>
                      <m:r>
                        <a:rPr lang="en-US" altLang="zh-CN" sz="1600" b="1" i="1" smtClean="0">
                          <a:latin typeface="Cambria Math" panose="02040503050406030204" pitchFamily="18" charset="0"/>
                        </a:rPr>
                        <m:t>+</m:t>
                      </m:r>
                      <m:sSub>
                        <m:sSubPr>
                          <m:ctrlPr>
                            <a:rPr lang="en-US" altLang="zh-CN" sz="1600" b="1" i="1">
                              <a:latin typeface="Cambria Math" panose="02040503050406030204" pitchFamily="18" charset="0"/>
                            </a:rPr>
                          </m:ctrlPr>
                        </m:sSubPr>
                        <m:e>
                          <m:r>
                            <a:rPr lang="en-US" altLang="zh-CN" sz="1600" b="1" i="1">
                              <a:latin typeface="Cambria Math" panose="02040503050406030204" pitchFamily="18" charset="0"/>
                            </a:rPr>
                            <m:t>𝜼</m:t>
                          </m:r>
                        </m:e>
                        <m:sub>
                          <m:r>
                            <a:rPr lang="en-US" altLang="zh-CN" sz="1600" b="1" i="1" smtClean="0">
                              <a:latin typeface="Cambria Math" panose="02040503050406030204" pitchFamily="18" charset="0"/>
                            </a:rPr>
                            <m:t>𝟏</m:t>
                          </m:r>
                        </m:sub>
                      </m:sSub>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𝑳</m:t>
                          </m:r>
                        </m:e>
                        <m:sub>
                          <m:r>
                            <a:rPr lang="en-US" altLang="zh-CN" sz="1600" b="1" i="1" smtClean="0">
                              <a:latin typeface="Cambria Math" panose="02040503050406030204" pitchFamily="18" charset="0"/>
                            </a:rPr>
                            <m:t>𝟏</m:t>
                          </m:r>
                        </m:sub>
                      </m:sSub>
                      <m:r>
                        <a:rPr lang="en-US" altLang="zh-CN" sz="1600" b="1" i="1" smtClean="0">
                          <a:latin typeface="Cambria Math" panose="02040503050406030204" pitchFamily="18" charset="0"/>
                        </a:rPr>
                        <m:t>+⋯+</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𝜼</m:t>
                          </m:r>
                        </m:e>
                        <m:sub>
                          <m:r>
                            <a:rPr lang="en-US" altLang="zh-CN" sz="1600" b="1" i="1" smtClean="0">
                              <a:latin typeface="Cambria Math" panose="02040503050406030204" pitchFamily="18" charset="0"/>
                            </a:rPr>
                            <m:t>𝑻</m:t>
                          </m:r>
                        </m:sub>
                      </m:sSub>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𝑳</m:t>
                          </m:r>
                        </m:e>
                        <m:sub>
                          <m:r>
                            <a:rPr lang="en-US" altLang="zh-CN" sz="1600" b="1" i="1" smtClean="0">
                              <a:latin typeface="Cambria Math" panose="02040503050406030204" pitchFamily="18" charset="0"/>
                            </a:rPr>
                            <m:t>𝑻</m:t>
                          </m:r>
                        </m:sub>
                      </m:sSub>
                    </m:oMath>
                  </m:oMathPara>
                </a14:m>
                <a:endParaRPr lang="en-US" altLang="zh-CN" sz="1600" b="1" dirty="0"/>
              </a:p>
              <a:p>
                <a:endParaRPr lang="en-US" altLang="zh-CN" sz="1600" b="1" dirty="0"/>
              </a:p>
              <a:p>
                <a:endParaRPr lang="zh-CN" altLang="en-US" sz="1600" b="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6506896" y="3511444"/>
                <a:ext cx="3319178" cy="738664"/>
              </a:xfrm>
              <a:prstGeom prst="rect">
                <a:avLst/>
              </a:prstGeom>
              <a:blipFill rotWithShape="1">
                <a:blip r:embed="rId7"/>
                <a:stretch>
                  <a:fillRect l="-2" t="-72" r="3" b="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4208763" y="6291297"/>
                <a:ext cx="336617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𝑮</m:t>
                      </m:r>
                      <m:r>
                        <a:rPr lang="en-US" altLang="zh-CN" sz="1600" b="1" i="1" smtClean="0">
                          <a:latin typeface="Cambria Math" panose="02040503050406030204" pitchFamily="18" charset="0"/>
                        </a:rPr>
                        <m:t>: </m:t>
                      </m:r>
                      <m:r>
                        <a:rPr lang="en-US" altLang="zh-CN" sz="1600" b="1" i="1" smtClean="0">
                          <a:latin typeface="Cambria Math" panose="02040503050406030204" pitchFamily="18" charset="0"/>
                        </a:rPr>
                        <m:t>𝑳𝒐𝒔𝒔</m:t>
                      </m:r>
                      <m:r>
                        <a:rPr lang="en-US" altLang="zh-CN" sz="1600" b="1" i="1" smtClean="0">
                          <a:latin typeface="Cambria Math" panose="02040503050406030204" pitchFamily="18" charset="0"/>
                        </a:rPr>
                        <m:t>=</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𝜼</m:t>
                          </m:r>
                        </m:e>
                        <m:sub>
                          <m:r>
                            <a:rPr lang="en-US" altLang="zh-CN" sz="1600" b="1" i="1" smtClean="0">
                              <a:latin typeface="Cambria Math" panose="02040503050406030204" pitchFamily="18" charset="0"/>
                            </a:rPr>
                            <m:t>𝟎</m:t>
                          </m:r>
                        </m:sub>
                      </m:sSub>
                      <m:sSubSup>
                        <m:sSubSupPr>
                          <m:ctrlPr>
                            <a:rPr lang="en-US" altLang="zh-CN" sz="1600" b="1" i="1" smtClean="0">
                              <a:latin typeface="Cambria Math" panose="02040503050406030204" pitchFamily="18" charset="0"/>
                            </a:rPr>
                          </m:ctrlPr>
                        </m:sSubSupPr>
                        <m:e>
                          <m:r>
                            <a:rPr lang="en-US" altLang="zh-CN" sz="1600" b="1" i="1" smtClean="0">
                              <a:latin typeface="Cambria Math" panose="02040503050406030204" pitchFamily="18" charset="0"/>
                            </a:rPr>
                            <m:t>𝑳</m:t>
                          </m:r>
                        </m:e>
                        <m:sub>
                          <m:r>
                            <a:rPr lang="en-US" altLang="zh-CN" sz="1600" b="1" i="1" smtClean="0">
                              <a:latin typeface="Cambria Math" panose="02040503050406030204" pitchFamily="18" charset="0"/>
                            </a:rPr>
                            <m:t>𝟎</m:t>
                          </m:r>
                        </m:sub>
                        <m:sup>
                          <m:r>
                            <a:rPr lang="en-US" altLang="zh-CN" sz="1600" b="1" i="1" smtClean="0">
                              <a:latin typeface="Cambria Math" panose="02040503050406030204" pitchFamily="18" charset="0"/>
                            </a:rPr>
                            <m:t>′</m:t>
                          </m:r>
                        </m:sup>
                      </m:sSubSup>
                      <m:r>
                        <a:rPr lang="en-US" altLang="zh-CN" sz="1600" b="1" i="1" smtClean="0">
                          <a:latin typeface="Cambria Math" panose="02040503050406030204" pitchFamily="18" charset="0"/>
                        </a:rPr>
                        <m:t>+</m:t>
                      </m:r>
                      <m:sSub>
                        <m:sSubPr>
                          <m:ctrlPr>
                            <a:rPr lang="en-US" altLang="zh-CN" sz="1600" b="1" i="1">
                              <a:latin typeface="Cambria Math" panose="02040503050406030204" pitchFamily="18" charset="0"/>
                            </a:rPr>
                          </m:ctrlPr>
                        </m:sSubPr>
                        <m:e>
                          <m:r>
                            <a:rPr lang="en-US" altLang="zh-CN" sz="1600" b="1" i="1">
                              <a:latin typeface="Cambria Math" panose="02040503050406030204" pitchFamily="18" charset="0"/>
                            </a:rPr>
                            <m:t>𝜼</m:t>
                          </m:r>
                        </m:e>
                        <m:sub>
                          <m:r>
                            <a:rPr lang="en-US" altLang="zh-CN" sz="1600" b="1" i="1" smtClean="0">
                              <a:latin typeface="Cambria Math" panose="02040503050406030204" pitchFamily="18" charset="0"/>
                            </a:rPr>
                            <m:t>𝟏</m:t>
                          </m:r>
                        </m:sub>
                      </m:sSub>
                      <m:sSubSup>
                        <m:sSubSupPr>
                          <m:ctrlPr>
                            <a:rPr lang="en-US" altLang="zh-CN" sz="1600" b="1" i="1" smtClean="0">
                              <a:latin typeface="Cambria Math" panose="02040503050406030204" pitchFamily="18" charset="0"/>
                            </a:rPr>
                          </m:ctrlPr>
                        </m:sSubSupPr>
                        <m:e>
                          <m:r>
                            <a:rPr lang="en-US" altLang="zh-CN" sz="1600" b="1" i="1" smtClean="0">
                              <a:latin typeface="Cambria Math" panose="02040503050406030204" pitchFamily="18" charset="0"/>
                            </a:rPr>
                            <m:t>𝑳</m:t>
                          </m:r>
                        </m:e>
                        <m:sub>
                          <m:r>
                            <a:rPr lang="en-US" altLang="zh-CN" sz="1600" b="1" i="1" smtClean="0">
                              <a:latin typeface="Cambria Math" panose="02040503050406030204" pitchFamily="18" charset="0"/>
                            </a:rPr>
                            <m:t>𝟏</m:t>
                          </m:r>
                        </m:sub>
                        <m:sup>
                          <m:r>
                            <a:rPr lang="en-US" altLang="zh-CN" sz="1600" b="1" i="1" smtClean="0">
                              <a:latin typeface="Cambria Math" panose="02040503050406030204" pitchFamily="18" charset="0"/>
                            </a:rPr>
                            <m:t>′</m:t>
                          </m:r>
                        </m:sup>
                      </m:sSubSup>
                      <m:r>
                        <a:rPr lang="en-US" altLang="zh-CN" sz="1600" b="1" i="1" smtClean="0">
                          <a:latin typeface="Cambria Math" panose="02040503050406030204" pitchFamily="18" charset="0"/>
                        </a:rPr>
                        <m:t>+⋯+</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𝜼</m:t>
                          </m:r>
                        </m:e>
                        <m:sub>
                          <m:r>
                            <a:rPr lang="en-US" altLang="zh-CN" sz="1600" b="1" i="1" smtClean="0">
                              <a:latin typeface="Cambria Math" panose="02040503050406030204" pitchFamily="18" charset="0"/>
                            </a:rPr>
                            <m:t>𝑻</m:t>
                          </m:r>
                        </m:sub>
                      </m:sSub>
                      <m:sSubSup>
                        <m:sSubSupPr>
                          <m:ctrlPr>
                            <a:rPr lang="en-US" altLang="zh-CN" sz="1600" b="1" i="1" smtClean="0">
                              <a:latin typeface="Cambria Math" panose="02040503050406030204" pitchFamily="18" charset="0"/>
                            </a:rPr>
                          </m:ctrlPr>
                        </m:sSubSupPr>
                        <m:e>
                          <m:r>
                            <a:rPr lang="en-US" altLang="zh-CN" sz="1600" b="1" i="1" smtClean="0">
                              <a:latin typeface="Cambria Math" panose="02040503050406030204" pitchFamily="18" charset="0"/>
                            </a:rPr>
                            <m:t>𝑳</m:t>
                          </m:r>
                        </m:e>
                        <m:sub>
                          <m:r>
                            <a:rPr lang="en-US" altLang="zh-CN" sz="1600" b="1" i="1" smtClean="0">
                              <a:latin typeface="Cambria Math" panose="02040503050406030204" pitchFamily="18" charset="0"/>
                            </a:rPr>
                            <m:t>𝑻</m:t>
                          </m:r>
                        </m:sub>
                        <m:sup>
                          <m:r>
                            <a:rPr lang="en-US" altLang="zh-CN" sz="1600" b="1" i="1" smtClean="0">
                              <a:latin typeface="Cambria Math" panose="02040503050406030204" pitchFamily="18" charset="0"/>
                            </a:rPr>
                            <m:t>′</m:t>
                          </m:r>
                        </m:sup>
                      </m:sSubSup>
                    </m:oMath>
                  </m:oMathPara>
                </a14:m>
                <a:endParaRPr lang="en-US" altLang="zh-CN" sz="1600" b="1" dirty="0"/>
              </a:p>
              <a:p>
                <a:endParaRPr lang="en-US" altLang="zh-CN" sz="1600" b="1" dirty="0"/>
              </a:p>
              <a:p>
                <a:endParaRPr lang="zh-CN" altLang="en-US" sz="1600" b="1" dirty="0"/>
              </a:p>
            </p:txBody>
          </p:sp>
        </mc:Choice>
        <mc:Fallback xmlns="">
          <p:sp>
            <p:nvSpPr>
              <p:cNvPr id="16" name="文本框 15"/>
              <p:cNvSpPr txBox="1">
                <a:spLocks noRot="1" noChangeAspect="1" noMove="1" noResize="1" noEditPoints="1" noAdjustHandles="1" noChangeArrowheads="1" noChangeShapeType="1" noTextEdit="1"/>
              </p:cNvSpPr>
              <p:nvPr/>
            </p:nvSpPr>
            <p:spPr>
              <a:xfrm>
                <a:off x="4208763" y="6291297"/>
                <a:ext cx="3366178" cy="738664"/>
              </a:xfrm>
              <a:prstGeom prst="rect">
                <a:avLst/>
              </a:prstGeom>
              <a:blipFill rotWithShape="1">
                <a:blip r:embed="rId8"/>
                <a:stretch>
                  <a:fillRect l="-18" t="-48" r="1" b="69"/>
                </a:stretch>
              </a:blipFill>
            </p:spPr>
            <p:txBody>
              <a:bodyPr/>
              <a:lstStyle/>
              <a:p>
                <a:r>
                  <a:rPr lang="zh-CN" altLang="en-US">
                    <a:noFill/>
                  </a:rPr>
                  <a:t> </a:t>
                </a:r>
              </a:p>
            </p:txBody>
          </p:sp>
        </mc:Fallback>
      </mc:AlternateContent>
      <p:pic>
        <p:nvPicPr>
          <p:cNvPr id="3" name="图片 2"/>
          <p:cNvPicPr>
            <a:picLocks noChangeAspect="1"/>
          </p:cNvPicPr>
          <p:nvPr>
            <p:custDataLst>
              <p:tags r:id="rId1"/>
            </p:custDataLst>
          </p:nvPr>
        </p:nvPicPr>
        <p:blipFill>
          <a:blip r:embed="rId9">
            <a:extLst>
              <a:ext uri="{BEBA8EAE-BF5A-486C-A8C5-ECC9F3942E4B}">
                <a14:imgProps xmlns:a14="http://schemas.microsoft.com/office/drawing/2010/main">
                  <a14:imgLayer r:embed="rId10">
                    <a14:imgEffect>
                      <a14:artisticCutout numberOfShades="5"/>
                    </a14:imgEffect>
                  </a14:imgLayer>
                </a14:imgProps>
              </a:ext>
            </a:extLst>
          </a:blip>
          <a:stretch>
            <a:fillRect/>
          </a:stretch>
        </p:blipFill>
        <p:spPr>
          <a:xfrm>
            <a:off x="3366135" y="4095750"/>
            <a:ext cx="1068070" cy="1083945"/>
          </a:xfrm>
          <a:prstGeom prst="rect">
            <a:avLst/>
          </a:prstGeom>
        </p:spPr>
      </p:pic>
      <p:pic>
        <p:nvPicPr>
          <p:cNvPr id="11" name="图片 10">
            <a:extLst>
              <a:ext uri="{FF2B5EF4-FFF2-40B4-BE49-F238E27FC236}">
                <a16:creationId xmlns:a16="http://schemas.microsoft.com/office/drawing/2014/main" id="{676D253C-98F7-AFAC-8290-2F472F3C71C1}"/>
              </a:ext>
            </a:extLst>
          </p:cNvPr>
          <p:cNvPicPr>
            <a:picLocks noChangeAspect="1"/>
          </p:cNvPicPr>
          <p:nvPr/>
        </p:nvPicPr>
        <p:blipFill>
          <a:blip r:embed="rId11">
            <a:extLst>
              <a:ext uri="{BEBA8EAE-BF5A-486C-A8C5-ECC9F3942E4B}">
                <a14:imgProps xmlns:a14="http://schemas.microsoft.com/office/drawing/2010/main">
                  <a14:imgLayer r:embed="rId12">
                    <a14:imgEffect>
                      <a14:artisticCutout numberOfShades="3"/>
                    </a14:imgEffect>
                  </a14:imgLayer>
                </a14:imgProps>
              </a:ext>
            </a:extLst>
          </a:blip>
          <a:stretch>
            <a:fillRect/>
          </a:stretch>
        </p:blipFill>
        <p:spPr>
          <a:xfrm>
            <a:off x="5244982" y="4095750"/>
            <a:ext cx="1068070" cy="1089012"/>
          </a:xfrm>
          <a:prstGeom prst="rect">
            <a:avLst/>
          </a:prstGeom>
        </p:spPr>
      </p:pic>
      <p:pic>
        <p:nvPicPr>
          <p:cNvPr id="14" name="图片 13">
            <a:extLst>
              <a:ext uri="{FF2B5EF4-FFF2-40B4-BE49-F238E27FC236}">
                <a16:creationId xmlns:a16="http://schemas.microsoft.com/office/drawing/2014/main" id="{8FA8AB75-B68B-0148-7FFE-023477FADB04}"/>
              </a:ext>
            </a:extLst>
          </p:cNvPr>
          <p:cNvPicPr>
            <a:picLocks noChangeAspect="1"/>
          </p:cNvPicPr>
          <p:nvPr/>
        </p:nvPicPr>
        <p:blipFill>
          <a:blip r:embed="rId13">
            <a:extLst>
              <a:ext uri="{BEBA8EAE-BF5A-486C-A8C5-ECC9F3942E4B}">
                <a14:imgProps xmlns:a14="http://schemas.microsoft.com/office/drawing/2010/main">
                  <a14:imgLayer r:embed="rId14">
                    <a14:imgEffect>
                      <a14:artisticCutout numberOfShades="1"/>
                    </a14:imgEffect>
                  </a14:imgLayer>
                </a14:imgProps>
              </a:ext>
            </a:extLst>
          </a:blip>
          <a:stretch>
            <a:fillRect/>
          </a:stretch>
        </p:blipFill>
        <p:spPr>
          <a:xfrm>
            <a:off x="7173902" y="4103885"/>
            <a:ext cx="1068070" cy="10758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a:p>
        </p:txBody>
      </p:sp>
      <p:sp>
        <p:nvSpPr>
          <p:cNvPr id="2" name="文本框 1"/>
          <p:cNvSpPr txBox="1"/>
          <p:nvPr/>
        </p:nvSpPr>
        <p:spPr>
          <a:xfrm>
            <a:off x="616992" y="340149"/>
            <a:ext cx="1922001" cy="430887"/>
          </a:xfrm>
          <a:prstGeom prst="rect">
            <a:avLst/>
          </a:prstGeom>
          <a:noFill/>
        </p:spPr>
        <p:txBody>
          <a:bodyPr wrap="none" lIns="0" tIns="0" rIns="0" bIns="0">
            <a:spAutoFit/>
          </a:bodyPr>
          <a:lstStyle/>
          <a:p>
            <a:r>
              <a:rPr lang="en-US" altLang="zh-CN" sz="2800">
                <a:solidFill>
                  <a:schemeClr val="tx1">
                    <a:lumMod val="85000"/>
                    <a:lumOff val="15000"/>
                  </a:schemeClr>
                </a:solidFill>
                <a:latin typeface="微软雅黑" panose="020B0503020204020204" pitchFamily="34" charset="-122"/>
                <a:ea typeface="微软雅黑" panose="020B0503020204020204" pitchFamily="34" charset="-122"/>
              </a:rPr>
              <a:t>3.  </a:t>
            </a:r>
            <a:r>
              <a:rPr lang="en-US" altLang="zh-CN" sz="2800" err="1">
                <a:solidFill>
                  <a:schemeClr val="tx1">
                    <a:lumMod val="85000"/>
                    <a:lumOff val="15000"/>
                  </a:schemeClr>
                </a:solidFill>
                <a:latin typeface="微软雅黑" panose="020B0503020204020204" pitchFamily="34" charset="-122"/>
                <a:ea typeface="微软雅黑" panose="020B0503020204020204" pitchFamily="34" charset="-122"/>
              </a:rPr>
              <a:t>DifGAN</a:t>
            </a:r>
            <a:r>
              <a:rPr lang="en-US" altLang="zh-CN" sz="2800">
                <a:solidFill>
                  <a:schemeClr val="tx1">
                    <a:lumMod val="85000"/>
                    <a:lumOff val="15000"/>
                  </a:schemeClr>
                </a:solidFill>
                <a:latin typeface="微软雅黑" panose="020B0503020204020204" pitchFamily="34" charset="-122"/>
                <a:ea typeface="微软雅黑" panose="020B0503020204020204" pitchFamily="34" charset="-122"/>
              </a:rPr>
              <a:t> </a:t>
            </a:r>
            <a:endParaRPr lang="zh-CN" altLang="en-US" sz="280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4" name="图片 5" descr="文本&#10;&#10;已自动生成说明"/>
          <p:cNvPicPr>
            <a:picLocks noChangeAspect="1"/>
          </p:cNvPicPr>
          <p:nvPr/>
        </p:nvPicPr>
        <p:blipFill>
          <a:blip r:embed="rId3"/>
          <a:stretch>
            <a:fillRect/>
          </a:stretch>
        </p:blipFill>
        <p:spPr>
          <a:xfrm>
            <a:off x="1151906" y="1009910"/>
            <a:ext cx="10066316" cy="5036101"/>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矩形 86"/>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a:p>
        </p:txBody>
      </p:sp>
      <p:sp>
        <p:nvSpPr>
          <p:cNvPr id="88" name="椭圆 87"/>
          <p:cNvSpPr/>
          <p:nvPr/>
        </p:nvSpPr>
        <p:spPr>
          <a:xfrm>
            <a:off x="4309988" y="2398707"/>
            <a:ext cx="6164356" cy="6164356"/>
          </a:xfrm>
          <a:prstGeom prst="ellipse">
            <a:avLst/>
          </a:prstGeom>
          <a:gradFill flip="none" rotWithShape="1">
            <a:gsLst>
              <a:gs pos="0">
                <a:schemeClr val="accent1">
                  <a:alpha val="55000"/>
                </a:schemeClr>
              </a:gs>
              <a:gs pos="100000">
                <a:schemeClr val="accent1">
                  <a:lumMod val="20000"/>
                  <a:lumOff val="80000"/>
                  <a:alpha val="25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89" name="椭圆 88"/>
          <p:cNvSpPr/>
          <p:nvPr/>
        </p:nvSpPr>
        <p:spPr>
          <a:xfrm>
            <a:off x="7170057" y="-1972802"/>
            <a:ext cx="5215604" cy="5215604"/>
          </a:xfrm>
          <a:prstGeom prst="ellipse">
            <a:avLst/>
          </a:prstGeom>
          <a:gradFill flip="none" rotWithShape="1">
            <a:gsLst>
              <a:gs pos="0">
                <a:schemeClr val="accent1">
                  <a:alpha val="55000"/>
                </a:schemeClr>
              </a:gs>
              <a:gs pos="100000">
                <a:schemeClr val="accent1">
                  <a:lumMod val="20000"/>
                  <a:lumOff val="80000"/>
                  <a:alpha val="43000"/>
                </a:schemeClr>
              </a:gs>
            </a:gsLst>
            <a:lin ang="18900000" scaled="1"/>
            <a:tileRect/>
          </a:gradFill>
          <a:ln>
            <a:noFill/>
          </a:ln>
          <a:effectLst>
            <a:softEdge rad="12573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0" name="椭圆 89"/>
          <p:cNvSpPr/>
          <p:nvPr/>
        </p:nvSpPr>
        <p:spPr>
          <a:xfrm>
            <a:off x="7408842" y="375530"/>
            <a:ext cx="6349120" cy="6349120"/>
          </a:xfrm>
          <a:prstGeom prst="ellipse">
            <a:avLst/>
          </a:prstGeom>
          <a:gradFill flip="none" rotWithShape="1">
            <a:gsLst>
              <a:gs pos="0">
                <a:schemeClr val="accent2">
                  <a:alpha val="76000"/>
                </a:schemeClr>
              </a:gs>
              <a:gs pos="100000">
                <a:schemeClr val="accent2">
                  <a:lumMod val="20000"/>
                  <a:lumOff val="80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 name="矩形 3"/>
          <p:cNvSpPr>
            <a:spLocks noChangeArrowheads="1"/>
          </p:cNvSpPr>
          <p:nvPr/>
        </p:nvSpPr>
        <p:spPr bwMode="auto">
          <a:xfrm>
            <a:off x="2344563" y="3233335"/>
            <a:ext cx="11541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ysClr val="windowText" lastClr="000000"/>
                </a:solidFill>
                <a:latin typeface="Arial" panose="020B0604020202020204" pitchFamily="34" charset="0"/>
              </a:defRPr>
            </a:lvl1pPr>
            <a:lvl2pPr marL="457200" eaLnBrk="0" fontAlgn="base" hangingPunct="0">
              <a:spcBef>
                <a:spcPct val="0"/>
              </a:spcBef>
              <a:spcAft>
                <a:spcPct val="0"/>
              </a:spcAft>
              <a:defRPr>
                <a:solidFill>
                  <a:sysClr val="windowText" lastClr="000000"/>
                </a:solidFill>
                <a:latin typeface="Arial" panose="020B0604020202020204" pitchFamily="34" charset="0"/>
              </a:defRPr>
            </a:lvl2pPr>
            <a:lvl3pPr marL="914400" eaLnBrk="0" fontAlgn="base" hangingPunct="0">
              <a:spcBef>
                <a:spcPct val="0"/>
              </a:spcBef>
              <a:spcAft>
                <a:spcPct val="0"/>
              </a:spcAft>
              <a:defRPr>
                <a:solidFill>
                  <a:sysClr val="windowText" lastClr="000000"/>
                </a:solidFill>
                <a:latin typeface="Arial" panose="020B0604020202020204" pitchFamily="34" charset="0"/>
              </a:defRPr>
            </a:lvl3pPr>
            <a:lvl4pPr marL="1371600" eaLnBrk="0" fontAlgn="base" hangingPunct="0">
              <a:spcBef>
                <a:spcPct val="0"/>
              </a:spcBef>
              <a:spcAft>
                <a:spcPct val="0"/>
              </a:spcAft>
              <a:defRPr>
                <a:solidFill>
                  <a:sysClr val="windowText" lastClr="000000"/>
                </a:solidFill>
                <a:latin typeface="Arial" panose="020B0604020202020204" pitchFamily="34" charset="0"/>
              </a:defRPr>
            </a:lvl4pPr>
            <a:lvl5pPr marL="1828800" eaLnBrk="0" fontAlgn="base" hangingPunct="0">
              <a:spcBef>
                <a:spcPct val="0"/>
              </a:spcBef>
              <a:spcAft>
                <a:spcPct val="0"/>
              </a:spcAft>
              <a:defRPr>
                <a:solidFill>
                  <a:sysClr val="windowText" lastClr="000000"/>
                </a:solidFill>
                <a:latin typeface="Arial" panose="020B0604020202020204" pitchFamily="34" charset="0"/>
              </a:defRPr>
            </a:lvl5pPr>
            <a:lvl6pPr marL="2286000" eaLnBrk="0" fontAlgn="base" hangingPunct="0">
              <a:spcBef>
                <a:spcPct val="0"/>
              </a:spcBef>
              <a:spcAft>
                <a:spcPct val="0"/>
              </a:spcAft>
              <a:defRPr>
                <a:solidFill>
                  <a:sysClr val="windowText" lastClr="000000"/>
                </a:solidFill>
                <a:latin typeface="Arial" panose="020B0604020202020204" pitchFamily="34" charset="0"/>
              </a:defRPr>
            </a:lvl6pPr>
            <a:lvl7pPr marL="2743200" eaLnBrk="0" fontAlgn="base" hangingPunct="0">
              <a:spcBef>
                <a:spcPct val="0"/>
              </a:spcBef>
              <a:spcAft>
                <a:spcPct val="0"/>
              </a:spcAft>
              <a:defRPr>
                <a:solidFill>
                  <a:sysClr val="windowText" lastClr="000000"/>
                </a:solidFill>
                <a:latin typeface="Arial" panose="020B0604020202020204" pitchFamily="34" charset="0"/>
              </a:defRPr>
            </a:lvl7pPr>
            <a:lvl8pPr marL="3200400" eaLnBrk="0" fontAlgn="base" hangingPunct="0">
              <a:spcBef>
                <a:spcPct val="0"/>
              </a:spcBef>
              <a:spcAft>
                <a:spcPct val="0"/>
              </a:spcAft>
              <a:defRPr>
                <a:solidFill>
                  <a:sysClr val="windowText" lastClr="000000"/>
                </a:solidFill>
                <a:latin typeface="Arial" panose="020B0604020202020204" pitchFamily="34" charset="0"/>
              </a:defRPr>
            </a:lvl8pPr>
            <a:lvl9pPr marL="3657600" eaLnBrk="0" fontAlgn="base" hangingPunct="0">
              <a:spcBef>
                <a:spcPct val="0"/>
              </a:spcBef>
              <a:spcAft>
                <a:spcPct val="0"/>
              </a:spcAft>
              <a:defRPr>
                <a:solidFill>
                  <a:sysClr val="windowText" lastClr="000000"/>
                </a:solidFill>
                <a:latin typeface="Arial" panose="020B0604020202020204" pitchFamily="34" charset="0"/>
              </a:defRPr>
            </a:lvl9pPr>
          </a:lstStyle>
          <a:p>
            <a:pPr defTabSz="609600"/>
            <a:r>
              <a:rPr lang="en-US" altLang="en-US" sz="5400" dirty="0">
                <a:solidFill>
                  <a:schemeClr val="accent1"/>
                </a:solidFill>
                <a:latin typeface="+mj-lt"/>
                <a:ea typeface="微软雅黑" panose="020B0503020204020204" pitchFamily="34" charset="-122"/>
                <a:cs typeface="字魂59号-创粗黑" panose="00000500000000000000" pitchFamily="2" charset="-122"/>
                <a:sym typeface="字魂59号-创粗黑" panose="00000500000000000000" pitchFamily="2" charset="-122"/>
              </a:rPr>
              <a:t>03.</a:t>
            </a:r>
          </a:p>
        </p:txBody>
      </p:sp>
      <p:grpSp>
        <p:nvGrpSpPr>
          <p:cNvPr id="32" name="组合 31"/>
          <p:cNvGrpSpPr/>
          <p:nvPr/>
        </p:nvGrpSpPr>
        <p:grpSpPr>
          <a:xfrm>
            <a:off x="1202635" y="3242802"/>
            <a:ext cx="758698" cy="721881"/>
            <a:chOff x="1403496" y="3905250"/>
            <a:chExt cx="670313" cy="721881"/>
          </a:xfrm>
        </p:grpSpPr>
        <p:sp>
          <p:nvSpPr>
            <p:cNvPr id="6" name="矩形: 圆角 5"/>
            <p:cNvSpPr/>
            <p:nvPr/>
          </p:nvSpPr>
          <p:spPr>
            <a:xfrm>
              <a:off x="1403496" y="4025900"/>
              <a:ext cx="43314" cy="426606"/>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28" name="矩形: 圆角 27"/>
            <p:cNvSpPr/>
            <p:nvPr/>
          </p:nvSpPr>
          <p:spPr>
            <a:xfrm>
              <a:off x="1557056" y="4054475"/>
              <a:ext cx="45719" cy="572656"/>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29" name="矩形: 圆角 28"/>
            <p:cNvSpPr/>
            <p:nvPr/>
          </p:nvSpPr>
          <p:spPr>
            <a:xfrm>
              <a:off x="1714067" y="3905250"/>
              <a:ext cx="45719" cy="667906"/>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0" name="矩形: 圆角 29"/>
            <p:cNvSpPr/>
            <p:nvPr/>
          </p:nvSpPr>
          <p:spPr>
            <a:xfrm>
              <a:off x="1871078" y="3990975"/>
              <a:ext cx="45719" cy="409575"/>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1" name="矩形: 圆角 30"/>
            <p:cNvSpPr/>
            <p:nvPr/>
          </p:nvSpPr>
          <p:spPr>
            <a:xfrm>
              <a:off x="2028090" y="4054475"/>
              <a:ext cx="45719" cy="346075"/>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5" name="文本框 4"/>
          <p:cNvSpPr txBox="1"/>
          <p:nvPr/>
        </p:nvSpPr>
        <p:spPr>
          <a:xfrm>
            <a:off x="4116327" y="3278393"/>
            <a:ext cx="2154436" cy="646331"/>
          </a:xfrm>
          <a:prstGeom prst="rect">
            <a:avLst/>
          </a:prstGeom>
          <a:noFill/>
        </p:spPr>
        <p:txBody>
          <a:bodyPr wrap="none" lIns="0" tIns="0" rIns="0" bIns="0" rtlCol="0">
            <a:scene3d>
              <a:camera prst="orthographicFront"/>
              <a:lightRig rig="threePt" dir="t"/>
            </a:scene3d>
            <a:sp3d contourW="12700"/>
          </a:bodyPr>
          <a:lstStyle/>
          <a:p>
            <a:r>
              <a:rPr lang="en-US" altLang="zh-CN" sz="4200" b="1" dirty="0">
                <a:solidFill>
                  <a:schemeClr val="accent1"/>
                </a:solidFill>
                <a:latin typeface="Times New Roman" panose="02020603050405020304" pitchFamily="18" charset="0"/>
                <a:ea typeface="+mj-ea"/>
                <a:cs typeface="Times New Roman" panose="02020603050405020304" pitchFamily="18" charset="0"/>
                <a:sym typeface="字魂59号-创粗黑" panose="00000500000000000000" pitchFamily="2" charset="-122"/>
              </a:rPr>
              <a:t>EXPERIMENTS</a:t>
            </a:r>
            <a:endParaRPr lang="zh-CN" altLang="en-US" sz="4200" b="1" dirty="0">
              <a:solidFill>
                <a:schemeClr val="accent1"/>
              </a:solidFill>
              <a:latin typeface="Times New Roman" panose="02020603050405020304" pitchFamily="18" charset="0"/>
              <a:ea typeface="+mj-ea"/>
              <a:cs typeface="Times New Roman" panose="02020603050405020304" pitchFamily="18" charset="0"/>
              <a:sym typeface="字魂59号-创粗黑" panose="00000500000000000000"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矩形 86"/>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a:p>
        </p:txBody>
      </p:sp>
      <p:cxnSp>
        <p:nvCxnSpPr>
          <p:cNvPr id="3" name="直接连接符 2"/>
          <p:cNvCxnSpPr/>
          <p:nvPr/>
        </p:nvCxnSpPr>
        <p:spPr>
          <a:xfrm>
            <a:off x="6025718" y="442666"/>
            <a:ext cx="0" cy="5892105"/>
          </a:xfrm>
          <a:prstGeom prst="line">
            <a:avLst/>
          </a:prstGeom>
          <a:ln w="38100">
            <a:solidFill>
              <a:schemeClr val="accent1">
                <a:lumMod val="40000"/>
                <a:lumOff val="6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77553" y="133349"/>
            <a:ext cx="887766" cy="461665"/>
          </a:xfrm>
          <a:prstGeom prst="rect">
            <a:avLst/>
          </a:prstGeom>
          <a:noFill/>
        </p:spPr>
        <p:txBody>
          <a:bodyPr wrap="square" rtlCol="0">
            <a:spAutoFit/>
          </a:bodyPr>
          <a:lstStyle/>
          <a:p>
            <a:r>
              <a:rPr lang="en-US" altLang="zh-CN" sz="2400" dirty="0"/>
              <a:t>GAN</a:t>
            </a:r>
            <a:endParaRPr lang="zh-CN" altLang="en-US" sz="2400" dirty="0"/>
          </a:p>
        </p:txBody>
      </p:sp>
      <p:sp>
        <p:nvSpPr>
          <p:cNvPr id="11" name="文本框 10"/>
          <p:cNvSpPr txBox="1"/>
          <p:nvPr/>
        </p:nvSpPr>
        <p:spPr>
          <a:xfrm>
            <a:off x="9988285" y="164641"/>
            <a:ext cx="1991131" cy="461665"/>
          </a:xfrm>
          <a:prstGeom prst="rect">
            <a:avLst/>
          </a:prstGeom>
          <a:noFill/>
        </p:spPr>
        <p:txBody>
          <a:bodyPr wrap="square" rtlCol="0">
            <a:spAutoFit/>
          </a:bodyPr>
          <a:lstStyle/>
          <a:p>
            <a:r>
              <a:rPr lang="en-US" altLang="zh-CN" sz="2400" dirty="0"/>
              <a:t>High-D GAN</a:t>
            </a:r>
            <a:endParaRPr lang="zh-CN" altLang="en-US" sz="2400" dirty="0"/>
          </a:p>
        </p:txBody>
      </p:sp>
      <p:graphicFrame>
        <p:nvGraphicFramePr>
          <p:cNvPr id="13" name="表格 13"/>
          <p:cNvGraphicFramePr>
            <a:graphicFrameLocks noGrp="1"/>
          </p:cNvGraphicFramePr>
          <p:nvPr/>
        </p:nvGraphicFramePr>
        <p:xfrm>
          <a:off x="351259" y="923530"/>
          <a:ext cx="5293604" cy="5177107"/>
        </p:xfrm>
        <a:graphic>
          <a:graphicData uri="http://schemas.openxmlformats.org/drawingml/2006/table">
            <a:tbl>
              <a:tblPr firstRow="1" bandRow="1">
                <a:tableStyleId>{5C22544A-7EE6-4342-B048-85BDC9FD1C3A}</a:tableStyleId>
              </a:tblPr>
              <a:tblGrid>
                <a:gridCol w="262779">
                  <a:extLst>
                    <a:ext uri="{9D8B030D-6E8A-4147-A177-3AD203B41FA5}">
                      <a16:colId xmlns:a16="http://schemas.microsoft.com/office/drawing/2014/main" val="20000"/>
                    </a:ext>
                  </a:extLst>
                </a:gridCol>
                <a:gridCol w="1466629">
                  <a:extLst>
                    <a:ext uri="{9D8B030D-6E8A-4147-A177-3AD203B41FA5}">
                      <a16:colId xmlns:a16="http://schemas.microsoft.com/office/drawing/2014/main" val="20001"/>
                    </a:ext>
                  </a:extLst>
                </a:gridCol>
                <a:gridCol w="298174">
                  <a:extLst>
                    <a:ext uri="{9D8B030D-6E8A-4147-A177-3AD203B41FA5}">
                      <a16:colId xmlns:a16="http://schemas.microsoft.com/office/drawing/2014/main" val="20002"/>
                    </a:ext>
                  </a:extLst>
                </a:gridCol>
                <a:gridCol w="1470991">
                  <a:extLst>
                    <a:ext uri="{9D8B030D-6E8A-4147-A177-3AD203B41FA5}">
                      <a16:colId xmlns:a16="http://schemas.microsoft.com/office/drawing/2014/main" val="20003"/>
                    </a:ext>
                  </a:extLst>
                </a:gridCol>
                <a:gridCol w="337930">
                  <a:extLst>
                    <a:ext uri="{9D8B030D-6E8A-4147-A177-3AD203B41FA5}">
                      <a16:colId xmlns:a16="http://schemas.microsoft.com/office/drawing/2014/main" val="20004"/>
                    </a:ext>
                  </a:extLst>
                </a:gridCol>
                <a:gridCol w="1457101">
                  <a:extLst>
                    <a:ext uri="{9D8B030D-6E8A-4147-A177-3AD203B41FA5}">
                      <a16:colId xmlns:a16="http://schemas.microsoft.com/office/drawing/2014/main" val="20005"/>
                    </a:ext>
                  </a:extLst>
                </a:gridCol>
              </a:tblGrid>
              <a:tr h="462662">
                <a:tc>
                  <a:txBody>
                    <a:bodyPr/>
                    <a:lstStyle/>
                    <a:p>
                      <a:pPr algn="ctr"/>
                      <a:r>
                        <a:rPr lang="en-US" altLang="zh-CN" dirty="0"/>
                        <a:t>b</a:t>
                      </a:r>
                      <a:endParaRPr lang="zh-CN" altLang="en-US" dirty="0"/>
                    </a:p>
                  </a:txBody>
                  <a:tcPr/>
                </a:tc>
                <a:tc>
                  <a:txBody>
                    <a:bodyPr/>
                    <a:lstStyle/>
                    <a:p>
                      <a:pPr algn="ctr"/>
                      <a:r>
                        <a:rPr lang="en-US" altLang="zh-CN" dirty="0"/>
                        <a:t>image</a:t>
                      </a:r>
                      <a:endParaRPr lang="zh-CN" altLang="en-US" dirty="0"/>
                    </a:p>
                  </a:txBody>
                  <a:tcPr/>
                </a:tc>
                <a:tc>
                  <a:txBody>
                    <a:bodyPr/>
                    <a:lstStyle/>
                    <a:p>
                      <a:pPr algn="ctr"/>
                      <a:r>
                        <a:rPr lang="en-US" altLang="zh-CN" dirty="0"/>
                        <a:t>b</a:t>
                      </a:r>
                      <a:endParaRPr lang="zh-CN" altLang="en-US" dirty="0"/>
                    </a:p>
                  </a:txBody>
                  <a:tcPr/>
                </a:tc>
                <a:tc>
                  <a:txBody>
                    <a:bodyPr/>
                    <a:lstStyle/>
                    <a:p>
                      <a:pPr algn="ctr"/>
                      <a:r>
                        <a:rPr lang="en-US" altLang="zh-CN" dirty="0"/>
                        <a:t>image</a:t>
                      </a:r>
                      <a:endParaRPr lang="zh-CN" altLang="en-US" dirty="0"/>
                    </a:p>
                  </a:txBody>
                  <a:tcPr/>
                </a:tc>
                <a:tc>
                  <a:txBody>
                    <a:bodyPr/>
                    <a:lstStyle/>
                    <a:p>
                      <a:pPr algn="ctr"/>
                      <a:r>
                        <a:rPr lang="en-US" altLang="zh-CN" dirty="0"/>
                        <a:t>b</a:t>
                      </a:r>
                      <a:endParaRPr lang="zh-CN" altLang="en-US" dirty="0"/>
                    </a:p>
                  </a:txBody>
                  <a:tcPr/>
                </a:tc>
                <a:tc>
                  <a:txBody>
                    <a:bodyPr/>
                    <a:lstStyle/>
                    <a:p>
                      <a:pPr algn="ctr"/>
                      <a:r>
                        <a:rPr lang="en-US" altLang="zh-CN" dirty="0"/>
                        <a:t>image</a:t>
                      </a:r>
                      <a:endParaRPr lang="zh-CN" altLang="en-US" dirty="0"/>
                    </a:p>
                  </a:txBody>
                  <a:tcPr/>
                </a:tc>
                <a:extLst>
                  <a:ext uri="{0D108BD9-81ED-4DB2-BD59-A6C34878D82A}">
                    <a16:rowId xmlns:a16="http://schemas.microsoft.com/office/drawing/2014/main" val="10000"/>
                  </a:ext>
                </a:extLst>
              </a:tr>
              <a:tr h="1488353">
                <a:tc>
                  <a:txBody>
                    <a:bodyPr/>
                    <a:lstStyle/>
                    <a:p>
                      <a:r>
                        <a:rPr lang="en-US" altLang="zh-CN" dirty="0"/>
                        <a:t>800</a:t>
                      </a:r>
                      <a:endParaRPr lang="zh-CN" altLang="en-US" dirty="0"/>
                    </a:p>
                  </a:txBody>
                  <a:tcPr/>
                </a:tc>
                <a:tc>
                  <a:txBody>
                    <a:bodyPr/>
                    <a:lstStyle/>
                    <a:p>
                      <a:endParaRPr lang="zh-CN" altLang="en-US" dirty="0"/>
                    </a:p>
                  </a:txBody>
                  <a:tcPr/>
                </a:tc>
                <a:tc>
                  <a:txBody>
                    <a:bodyPr/>
                    <a:lstStyle/>
                    <a:p>
                      <a:r>
                        <a:rPr lang="en-US" altLang="zh-CN" dirty="0"/>
                        <a:t>10000</a:t>
                      </a:r>
                      <a:endParaRPr lang="zh-CN" altLang="en-US" dirty="0"/>
                    </a:p>
                  </a:txBody>
                  <a:tcPr/>
                </a:tc>
                <a:tc>
                  <a:txBody>
                    <a:bodyPr/>
                    <a:lstStyle/>
                    <a:p>
                      <a:endParaRPr lang="zh-CN" altLang="en-US" dirty="0"/>
                    </a:p>
                  </a:txBody>
                  <a:tcPr/>
                </a:tc>
                <a:tc>
                  <a:txBody>
                    <a:bodyPr/>
                    <a:lstStyle/>
                    <a:p>
                      <a:r>
                        <a:rPr lang="en-US" altLang="zh-CN" dirty="0"/>
                        <a:t>20000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1488732">
                <a:tc>
                  <a:txBody>
                    <a:bodyPr/>
                    <a:lstStyle/>
                    <a:p>
                      <a:r>
                        <a:rPr lang="en-US" altLang="zh-CN" dirty="0"/>
                        <a:t>40000</a:t>
                      </a:r>
                      <a:endParaRPr lang="zh-CN" altLang="en-US" dirty="0"/>
                    </a:p>
                  </a:txBody>
                  <a:tcPr/>
                </a:tc>
                <a:tc>
                  <a:txBody>
                    <a:bodyPr/>
                    <a:lstStyle/>
                    <a:p>
                      <a:endParaRPr lang="zh-CN" altLang="en-US" dirty="0"/>
                    </a:p>
                  </a:txBody>
                  <a:tcPr/>
                </a:tc>
                <a:tc>
                  <a:txBody>
                    <a:bodyPr/>
                    <a:lstStyle/>
                    <a:p>
                      <a:r>
                        <a:rPr lang="en-US" altLang="zh-CN" dirty="0"/>
                        <a:t>60000</a:t>
                      </a:r>
                      <a:endParaRPr lang="zh-CN" altLang="en-US" dirty="0"/>
                    </a:p>
                  </a:txBody>
                  <a:tcPr/>
                </a:tc>
                <a:tc>
                  <a:txBody>
                    <a:bodyPr/>
                    <a:lstStyle/>
                    <a:p>
                      <a:endParaRPr lang="zh-CN" altLang="en-US" dirty="0"/>
                    </a:p>
                  </a:txBody>
                  <a:tcPr/>
                </a:tc>
                <a:tc>
                  <a:txBody>
                    <a:bodyPr/>
                    <a:lstStyle/>
                    <a:p>
                      <a:r>
                        <a:rPr lang="en-US" altLang="zh-CN" dirty="0"/>
                        <a:t>80000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2"/>
                  </a:ext>
                </a:extLst>
              </a:tr>
              <a:tr h="1651051">
                <a:tc>
                  <a:txBody>
                    <a:bodyPr/>
                    <a:lstStyle/>
                    <a:p>
                      <a:r>
                        <a:rPr lang="en-US" altLang="zh-CN" dirty="0"/>
                        <a:t>120000</a:t>
                      </a:r>
                      <a:endParaRPr lang="zh-CN" altLang="en-US" dirty="0"/>
                    </a:p>
                  </a:txBody>
                  <a:tcPr/>
                </a:tc>
                <a:tc>
                  <a:txBody>
                    <a:bodyPr/>
                    <a:lstStyle/>
                    <a:p>
                      <a:endParaRPr lang="zh-CN" altLang="en-US" dirty="0"/>
                    </a:p>
                  </a:txBody>
                  <a:tcPr/>
                </a:tc>
                <a:tc>
                  <a:txBody>
                    <a:bodyPr/>
                    <a:lstStyle/>
                    <a:p>
                      <a:r>
                        <a:rPr lang="en-US" altLang="zh-CN" dirty="0"/>
                        <a:t>160000</a:t>
                      </a:r>
                      <a:endParaRPr lang="zh-CN" altLang="en-US" dirty="0"/>
                    </a:p>
                  </a:txBody>
                  <a:tcPr/>
                </a:tc>
                <a:tc>
                  <a:txBody>
                    <a:bodyPr/>
                    <a:lstStyle/>
                    <a:p>
                      <a:endParaRPr lang="zh-CN" altLang="en-US" dirty="0"/>
                    </a:p>
                  </a:txBody>
                  <a:tcPr/>
                </a:tc>
                <a:tc>
                  <a:txBody>
                    <a:bodyPr/>
                    <a:lstStyle/>
                    <a:p>
                      <a:r>
                        <a:rPr lang="en-US" altLang="zh-CN" dirty="0"/>
                        <a:t>184800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3"/>
                  </a:ext>
                </a:extLst>
              </a:tr>
            </a:tbl>
          </a:graphicData>
        </a:graphic>
      </p:graphicFrame>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114" y="1414833"/>
            <a:ext cx="1447800" cy="1447800"/>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0032" y="1414833"/>
            <a:ext cx="1447800" cy="1447800"/>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7123" y="1414833"/>
            <a:ext cx="1447800" cy="1447800"/>
          </a:xfrm>
          <a:prstGeom prst="rect">
            <a:avLst/>
          </a:prstGeom>
        </p:spPr>
      </p:pic>
      <p:pic>
        <p:nvPicPr>
          <p:cNvPr id="21" name="图片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114" y="2896183"/>
            <a:ext cx="1447800" cy="1447800"/>
          </a:xfrm>
          <a:prstGeom prst="rect">
            <a:avLst/>
          </a:prstGeom>
        </p:spPr>
      </p:pic>
      <p:pic>
        <p:nvPicPr>
          <p:cNvPr id="25" name="图片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114" y="4387135"/>
            <a:ext cx="1447800" cy="1447800"/>
          </a:xfrm>
          <a:prstGeom prst="rect">
            <a:avLst/>
          </a:prstGeom>
        </p:spPr>
      </p:pic>
      <p:pic>
        <p:nvPicPr>
          <p:cNvPr id="29" name="图片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87123" y="2896183"/>
            <a:ext cx="1447800" cy="1447800"/>
          </a:xfrm>
          <a:prstGeom prst="rect">
            <a:avLst/>
          </a:prstGeom>
        </p:spPr>
      </p:pic>
      <p:pic>
        <p:nvPicPr>
          <p:cNvPr id="31" name="图片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0032" y="2896183"/>
            <a:ext cx="1447800" cy="1447800"/>
          </a:xfrm>
          <a:prstGeom prst="rect">
            <a:avLst/>
          </a:prstGeom>
        </p:spPr>
      </p:pic>
      <p:pic>
        <p:nvPicPr>
          <p:cNvPr id="33" name="图片 3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93780" y="4378668"/>
            <a:ext cx="1447800" cy="1447800"/>
          </a:xfrm>
          <a:prstGeom prst="rect">
            <a:avLst/>
          </a:prstGeom>
        </p:spPr>
      </p:pic>
      <p:pic>
        <p:nvPicPr>
          <p:cNvPr id="35" name="图片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7123" y="4379826"/>
            <a:ext cx="1447800" cy="1447800"/>
          </a:xfrm>
          <a:prstGeom prst="rect">
            <a:avLst/>
          </a:prstGeom>
        </p:spPr>
      </p:pic>
      <p:graphicFrame>
        <p:nvGraphicFramePr>
          <p:cNvPr id="36" name="表格 13"/>
          <p:cNvGraphicFramePr>
            <a:graphicFrameLocks noGrp="1"/>
          </p:cNvGraphicFramePr>
          <p:nvPr/>
        </p:nvGraphicFramePr>
        <p:xfrm>
          <a:off x="6492667" y="923531"/>
          <a:ext cx="5293604" cy="5177107"/>
        </p:xfrm>
        <a:graphic>
          <a:graphicData uri="http://schemas.openxmlformats.org/drawingml/2006/table">
            <a:tbl>
              <a:tblPr firstRow="1" bandRow="1">
                <a:tableStyleId>{5C22544A-7EE6-4342-B048-85BDC9FD1C3A}</a:tableStyleId>
              </a:tblPr>
              <a:tblGrid>
                <a:gridCol w="262779">
                  <a:extLst>
                    <a:ext uri="{9D8B030D-6E8A-4147-A177-3AD203B41FA5}">
                      <a16:colId xmlns:a16="http://schemas.microsoft.com/office/drawing/2014/main" val="20000"/>
                    </a:ext>
                  </a:extLst>
                </a:gridCol>
                <a:gridCol w="1466629">
                  <a:extLst>
                    <a:ext uri="{9D8B030D-6E8A-4147-A177-3AD203B41FA5}">
                      <a16:colId xmlns:a16="http://schemas.microsoft.com/office/drawing/2014/main" val="20001"/>
                    </a:ext>
                  </a:extLst>
                </a:gridCol>
                <a:gridCol w="298174">
                  <a:extLst>
                    <a:ext uri="{9D8B030D-6E8A-4147-A177-3AD203B41FA5}">
                      <a16:colId xmlns:a16="http://schemas.microsoft.com/office/drawing/2014/main" val="20002"/>
                    </a:ext>
                  </a:extLst>
                </a:gridCol>
                <a:gridCol w="1470991">
                  <a:extLst>
                    <a:ext uri="{9D8B030D-6E8A-4147-A177-3AD203B41FA5}">
                      <a16:colId xmlns:a16="http://schemas.microsoft.com/office/drawing/2014/main" val="20003"/>
                    </a:ext>
                  </a:extLst>
                </a:gridCol>
                <a:gridCol w="337930">
                  <a:extLst>
                    <a:ext uri="{9D8B030D-6E8A-4147-A177-3AD203B41FA5}">
                      <a16:colId xmlns:a16="http://schemas.microsoft.com/office/drawing/2014/main" val="20004"/>
                    </a:ext>
                  </a:extLst>
                </a:gridCol>
                <a:gridCol w="1457101">
                  <a:extLst>
                    <a:ext uri="{9D8B030D-6E8A-4147-A177-3AD203B41FA5}">
                      <a16:colId xmlns:a16="http://schemas.microsoft.com/office/drawing/2014/main" val="20005"/>
                    </a:ext>
                  </a:extLst>
                </a:gridCol>
              </a:tblGrid>
              <a:tr h="462662">
                <a:tc>
                  <a:txBody>
                    <a:bodyPr/>
                    <a:lstStyle/>
                    <a:p>
                      <a:pPr algn="ctr"/>
                      <a:r>
                        <a:rPr lang="en-US" altLang="zh-CN" dirty="0"/>
                        <a:t>b</a:t>
                      </a:r>
                      <a:endParaRPr lang="zh-CN" altLang="en-US" dirty="0"/>
                    </a:p>
                  </a:txBody>
                  <a:tcPr/>
                </a:tc>
                <a:tc>
                  <a:txBody>
                    <a:bodyPr/>
                    <a:lstStyle/>
                    <a:p>
                      <a:pPr algn="ctr"/>
                      <a:r>
                        <a:rPr lang="en-US" altLang="zh-CN" dirty="0"/>
                        <a:t>image</a:t>
                      </a:r>
                      <a:endParaRPr lang="zh-CN" altLang="en-US" dirty="0"/>
                    </a:p>
                  </a:txBody>
                  <a:tcPr/>
                </a:tc>
                <a:tc>
                  <a:txBody>
                    <a:bodyPr/>
                    <a:lstStyle/>
                    <a:p>
                      <a:pPr algn="ctr"/>
                      <a:r>
                        <a:rPr lang="en-US" altLang="zh-CN" dirty="0"/>
                        <a:t>b</a:t>
                      </a:r>
                      <a:endParaRPr lang="zh-CN" altLang="en-US" dirty="0"/>
                    </a:p>
                  </a:txBody>
                  <a:tcPr/>
                </a:tc>
                <a:tc>
                  <a:txBody>
                    <a:bodyPr/>
                    <a:lstStyle/>
                    <a:p>
                      <a:pPr algn="ctr"/>
                      <a:r>
                        <a:rPr lang="en-US" altLang="zh-CN" dirty="0"/>
                        <a:t>image</a:t>
                      </a:r>
                      <a:endParaRPr lang="zh-CN" altLang="en-US" dirty="0"/>
                    </a:p>
                  </a:txBody>
                  <a:tcPr/>
                </a:tc>
                <a:tc>
                  <a:txBody>
                    <a:bodyPr/>
                    <a:lstStyle/>
                    <a:p>
                      <a:pPr algn="ctr"/>
                      <a:r>
                        <a:rPr lang="en-US" altLang="zh-CN" dirty="0"/>
                        <a:t>b</a:t>
                      </a:r>
                      <a:endParaRPr lang="zh-CN" altLang="en-US" dirty="0"/>
                    </a:p>
                  </a:txBody>
                  <a:tcPr/>
                </a:tc>
                <a:tc>
                  <a:txBody>
                    <a:bodyPr/>
                    <a:lstStyle/>
                    <a:p>
                      <a:pPr algn="ctr"/>
                      <a:r>
                        <a:rPr lang="en-US" altLang="zh-CN" dirty="0"/>
                        <a:t>Image</a:t>
                      </a:r>
                      <a:endParaRPr lang="zh-CN" altLang="en-US" dirty="0"/>
                    </a:p>
                  </a:txBody>
                  <a:tcPr/>
                </a:tc>
                <a:extLst>
                  <a:ext uri="{0D108BD9-81ED-4DB2-BD59-A6C34878D82A}">
                    <a16:rowId xmlns:a16="http://schemas.microsoft.com/office/drawing/2014/main" val="10000"/>
                  </a:ext>
                </a:extLst>
              </a:tr>
              <a:tr h="1488353">
                <a:tc>
                  <a:txBody>
                    <a:bodyPr/>
                    <a:lstStyle/>
                    <a:p>
                      <a:r>
                        <a:rPr lang="en-US" altLang="zh-CN" dirty="0"/>
                        <a:t>1000</a:t>
                      </a:r>
                      <a:endParaRPr lang="zh-CN" altLang="en-US" dirty="0"/>
                    </a:p>
                  </a:txBody>
                  <a:tcPr/>
                </a:tc>
                <a:tc>
                  <a:txBody>
                    <a:bodyPr/>
                    <a:lstStyle/>
                    <a:p>
                      <a:endParaRPr lang="zh-CN" altLang="en-US" dirty="0"/>
                    </a:p>
                  </a:txBody>
                  <a:tcPr/>
                </a:tc>
                <a:tc>
                  <a:txBody>
                    <a:bodyPr/>
                    <a:lstStyle/>
                    <a:p>
                      <a:r>
                        <a:rPr lang="en-US" altLang="zh-CN" dirty="0"/>
                        <a:t>10000</a:t>
                      </a:r>
                      <a:endParaRPr lang="zh-CN" altLang="en-US" dirty="0"/>
                    </a:p>
                  </a:txBody>
                  <a:tcPr/>
                </a:tc>
                <a:tc>
                  <a:txBody>
                    <a:bodyPr/>
                    <a:lstStyle/>
                    <a:p>
                      <a:endParaRPr lang="zh-CN" altLang="en-US" dirty="0"/>
                    </a:p>
                  </a:txBody>
                  <a:tcPr/>
                </a:tc>
                <a:tc>
                  <a:txBody>
                    <a:bodyPr/>
                    <a:lstStyle/>
                    <a:p>
                      <a:r>
                        <a:rPr lang="en-US" altLang="zh-CN" dirty="0"/>
                        <a:t>20000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1488732">
                <a:tc>
                  <a:txBody>
                    <a:bodyPr/>
                    <a:lstStyle/>
                    <a:p>
                      <a:r>
                        <a:rPr lang="en-US" altLang="zh-CN" dirty="0"/>
                        <a:t>40000</a:t>
                      </a:r>
                      <a:endParaRPr lang="zh-CN" altLang="en-US" dirty="0"/>
                    </a:p>
                  </a:txBody>
                  <a:tcPr/>
                </a:tc>
                <a:tc>
                  <a:txBody>
                    <a:bodyPr/>
                    <a:lstStyle/>
                    <a:p>
                      <a:endParaRPr lang="zh-CN" altLang="en-US" dirty="0"/>
                    </a:p>
                  </a:txBody>
                  <a:tcPr/>
                </a:tc>
                <a:tc>
                  <a:txBody>
                    <a:bodyPr/>
                    <a:lstStyle/>
                    <a:p>
                      <a:r>
                        <a:rPr lang="en-US" altLang="zh-CN" dirty="0"/>
                        <a:t>60000</a:t>
                      </a:r>
                      <a:endParaRPr lang="zh-CN" altLang="en-US" dirty="0"/>
                    </a:p>
                  </a:txBody>
                  <a:tcPr/>
                </a:tc>
                <a:tc>
                  <a:txBody>
                    <a:bodyPr/>
                    <a:lstStyle/>
                    <a:p>
                      <a:endParaRPr lang="zh-CN" altLang="en-US" dirty="0"/>
                    </a:p>
                  </a:txBody>
                  <a:tcPr/>
                </a:tc>
                <a:tc>
                  <a:txBody>
                    <a:bodyPr/>
                    <a:lstStyle/>
                    <a:p>
                      <a:r>
                        <a:rPr lang="en-US" altLang="zh-CN" dirty="0"/>
                        <a:t>80000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2"/>
                  </a:ext>
                </a:extLst>
              </a:tr>
              <a:tr h="1651051">
                <a:tc>
                  <a:txBody>
                    <a:bodyPr/>
                    <a:lstStyle/>
                    <a:p>
                      <a:r>
                        <a:rPr lang="en-US" altLang="zh-CN" dirty="0"/>
                        <a:t>120000</a:t>
                      </a:r>
                      <a:endParaRPr lang="zh-CN" altLang="en-US" dirty="0"/>
                    </a:p>
                  </a:txBody>
                  <a:tcPr/>
                </a:tc>
                <a:tc>
                  <a:txBody>
                    <a:bodyPr/>
                    <a:lstStyle/>
                    <a:p>
                      <a:endParaRPr lang="zh-CN" altLang="en-US" dirty="0"/>
                    </a:p>
                  </a:txBody>
                  <a:tcPr/>
                </a:tc>
                <a:tc>
                  <a:txBody>
                    <a:bodyPr/>
                    <a:lstStyle/>
                    <a:p>
                      <a:r>
                        <a:rPr lang="en-US" altLang="zh-CN" dirty="0"/>
                        <a:t>160000</a:t>
                      </a:r>
                      <a:endParaRPr lang="zh-CN" altLang="en-US" dirty="0"/>
                    </a:p>
                  </a:txBody>
                  <a:tcPr/>
                </a:tc>
                <a:tc>
                  <a:txBody>
                    <a:bodyPr/>
                    <a:lstStyle/>
                    <a:p>
                      <a:endParaRPr lang="zh-CN" altLang="en-US" dirty="0"/>
                    </a:p>
                  </a:txBody>
                  <a:tcPr/>
                </a:tc>
                <a:tc>
                  <a:txBody>
                    <a:bodyPr/>
                    <a:lstStyle/>
                    <a:p>
                      <a:r>
                        <a:rPr lang="en-US" altLang="zh-CN" dirty="0"/>
                        <a:t>187000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3"/>
                  </a:ext>
                </a:extLst>
              </a:tr>
            </a:tbl>
          </a:graphicData>
        </a:graphic>
      </p:graphicFrame>
      <p:pic>
        <p:nvPicPr>
          <p:cNvPr id="38" name="图片 3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63206" y="1404894"/>
            <a:ext cx="1447800" cy="1447800"/>
          </a:xfrm>
          <a:prstGeom prst="rect">
            <a:avLst/>
          </a:prstGeom>
        </p:spPr>
      </p:pic>
      <p:pic>
        <p:nvPicPr>
          <p:cNvPr id="42" name="图片 4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29908" y="1404894"/>
            <a:ext cx="1447800" cy="1447800"/>
          </a:xfrm>
          <a:prstGeom prst="rect">
            <a:avLst/>
          </a:prstGeom>
        </p:spPr>
      </p:pic>
      <p:pic>
        <p:nvPicPr>
          <p:cNvPr id="52" name="图片 5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67684" y="2894432"/>
            <a:ext cx="1447800" cy="1447800"/>
          </a:xfrm>
          <a:prstGeom prst="rect">
            <a:avLst/>
          </a:prstGeom>
        </p:spPr>
      </p:pic>
      <p:pic>
        <p:nvPicPr>
          <p:cNvPr id="56" name="图片 5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536118" y="2892185"/>
            <a:ext cx="1447800" cy="1447800"/>
          </a:xfrm>
          <a:prstGeom prst="rect">
            <a:avLst/>
          </a:prstGeom>
        </p:spPr>
      </p:pic>
      <p:pic>
        <p:nvPicPr>
          <p:cNvPr id="60" name="图片 5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523538" y="1406367"/>
            <a:ext cx="1447800" cy="1447800"/>
          </a:xfrm>
          <a:prstGeom prst="rect">
            <a:avLst/>
          </a:prstGeom>
        </p:spPr>
      </p:pic>
      <p:pic>
        <p:nvPicPr>
          <p:cNvPr id="62" name="图片 6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334016" y="2898327"/>
            <a:ext cx="1447800" cy="1447800"/>
          </a:xfrm>
          <a:prstGeom prst="rect">
            <a:avLst/>
          </a:prstGeom>
        </p:spPr>
      </p:pic>
      <p:pic>
        <p:nvPicPr>
          <p:cNvPr id="64" name="图片 6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762971" y="4374171"/>
            <a:ext cx="1447800" cy="1447800"/>
          </a:xfrm>
          <a:prstGeom prst="rect">
            <a:avLst/>
          </a:prstGeom>
        </p:spPr>
      </p:pic>
      <p:pic>
        <p:nvPicPr>
          <p:cNvPr id="66" name="图片 6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36118" y="4374171"/>
            <a:ext cx="1447800" cy="1447800"/>
          </a:xfrm>
          <a:prstGeom prst="rect">
            <a:avLst/>
          </a:prstGeom>
        </p:spPr>
      </p:pic>
      <p:pic>
        <p:nvPicPr>
          <p:cNvPr id="68" name="图片 6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334017" y="4373441"/>
            <a:ext cx="1447800" cy="14478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矩形 86"/>
          <p:cNvSpPr/>
          <p:nvPr/>
        </p:nvSpPr>
        <p:spPr>
          <a:xfrm>
            <a:off x="-3434"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a:p>
        </p:txBody>
      </p:sp>
      <p:sp>
        <p:nvSpPr>
          <p:cNvPr id="5" name="文本框 4"/>
          <p:cNvSpPr txBox="1"/>
          <p:nvPr/>
        </p:nvSpPr>
        <p:spPr>
          <a:xfrm>
            <a:off x="207370" y="281181"/>
            <a:ext cx="2587414" cy="461665"/>
          </a:xfrm>
          <a:prstGeom prst="rect">
            <a:avLst/>
          </a:prstGeom>
          <a:noFill/>
        </p:spPr>
        <p:txBody>
          <a:bodyPr wrap="square" rtlCol="0">
            <a:spAutoFit/>
          </a:bodyPr>
          <a:lstStyle/>
          <a:p>
            <a:r>
              <a:rPr lang="en-US" altLang="zh-CN" sz="2400" dirty="0"/>
              <a:t>Diffusion-GAN</a:t>
            </a:r>
            <a:endParaRPr lang="zh-CN" altLang="en-US" sz="2400" dirty="0"/>
          </a:p>
        </p:txBody>
      </p:sp>
      <p:sp>
        <p:nvSpPr>
          <p:cNvPr id="12" name="文本框 11"/>
          <p:cNvSpPr txBox="1"/>
          <p:nvPr/>
        </p:nvSpPr>
        <p:spPr>
          <a:xfrm>
            <a:off x="10583402" y="281181"/>
            <a:ext cx="2587414" cy="461665"/>
          </a:xfrm>
          <a:prstGeom prst="rect">
            <a:avLst/>
          </a:prstGeom>
          <a:noFill/>
        </p:spPr>
        <p:txBody>
          <a:bodyPr wrap="square" rtlCol="0">
            <a:spAutoFit/>
          </a:bodyPr>
          <a:lstStyle/>
          <a:p>
            <a:r>
              <a:rPr lang="en-US" altLang="zh-CN" sz="2400" dirty="0" err="1"/>
              <a:t>DifGAN</a:t>
            </a:r>
            <a:endParaRPr lang="zh-CN" altLang="en-US" sz="2400" dirty="0"/>
          </a:p>
        </p:txBody>
      </p:sp>
      <p:graphicFrame>
        <p:nvGraphicFramePr>
          <p:cNvPr id="2" name="表格 13"/>
          <p:cNvGraphicFramePr>
            <a:graphicFrameLocks noGrp="1"/>
          </p:cNvGraphicFramePr>
          <p:nvPr/>
        </p:nvGraphicFramePr>
        <p:xfrm>
          <a:off x="351259" y="923530"/>
          <a:ext cx="5293604" cy="5177107"/>
        </p:xfrm>
        <a:graphic>
          <a:graphicData uri="http://schemas.openxmlformats.org/drawingml/2006/table">
            <a:tbl>
              <a:tblPr firstRow="1" bandRow="1">
                <a:tableStyleId>{5C22544A-7EE6-4342-B048-85BDC9FD1C3A}</a:tableStyleId>
              </a:tblPr>
              <a:tblGrid>
                <a:gridCol w="262779">
                  <a:extLst>
                    <a:ext uri="{9D8B030D-6E8A-4147-A177-3AD203B41FA5}">
                      <a16:colId xmlns:a16="http://schemas.microsoft.com/office/drawing/2014/main" val="20000"/>
                    </a:ext>
                  </a:extLst>
                </a:gridCol>
                <a:gridCol w="1466629">
                  <a:extLst>
                    <a:ext uri="{9D8B030D-6E8A-4147-A177-3AD203B41FA5}">
                      <a16:colId xmlns:a16="http://schemas.microsoft.com/office/drawing/2014/main" val="20001"/>
                    </a:ext>
                  </a:extLst>
                </a:gridCol>
                <a:gridCol w="298174">
                  <a:extLst>
                    <a:ext uri="{9D8B030D-6E8A-4147-A177-3AD203B41FA5}">
                      <a16:colId xmlns:a16="http://schemas.microsoft.com/office/drawing/2014/main" val="20002"/>
                    </a:ext>
                  </a:extLst>
                </a:gridCol>
                <a:gridCol w="1470991">
                  <a:extLst>
                    <a:ext uri="{9D8B030D-6E8A-4147-A177-3AD203B41FA5}">
                      <a16:colId xmlns:a16="http://schemas.microsoft.com/office/drawing/2014/main" val="20003"/>
                    </a:ext>
                  </a:extLst>
                </a:gridCol>
                <a:gridCol w="337930">
                  <a:extLst>
                    <a:ext uri="{9D8B030D-6E8A-4147-A177-3AD203B41FA5}">
                      <a16:colId xmlns:a16="http://schemas.microsoft.com/office/drawing/2014/main" val="20004"/>
                    </a:ext>
                  </a:extLst>
                </a:gridCol>
                <a:gridCol w="1457101">
                  <a:extLst>
                    <a:ext uri="{9D8B030D-6E8A-4147-A177-3AD203B41FA5}">
                      <a16:colId xmlns:a16="http://schemas.microsoft.com/office/drawing/2014/main" val="20005"/>
                    </a:ext>
                  </a:extLst>
                </a:gridCol>
              </a:tblGrid>
              <a:tr h="462662">
                <a:tc>
                  <a:txBody>
                    <a:bodyPr/>
                    <a:lstStyle/>
                    <a:p>
                      <a:pPr algn="ctr"/>
                      <a:r>
                        <a:rPr lang="en-US" altLang="zh-CN" dirty="0"/>
                        <a:t>b</a:t>
                      </a:r>
                      <a:endParaRPr lang="zh-CN" altLang="en-US" dirty="0"/>
                    </a:p>
                  </a:txBody>
                  <a:tcPr/>
                </a:tc>
                <a:tc>
                  <a:txBody>
                    <a:bodyPr/>
                    <a:lstStyle/>
                    <a:p>
                      <a:pPr algn="ctr"/>
                      <a:r>
                        <a:rPr lang="en-US" altLang="zh-CN" dirty="0"/>
                        <a:t>image</a:t>
                      </a:r>
                      <a:endParaRPr lang="zh-CN" altLang="en-US" dirty="0"/>
                    </a:p>
                  </a:txBody>
                  <a:tcPr/>
                </a:tc>
                <a:tc>
                  <a:txBody>
                    <a:bodyPr/>
                    <a:lstStyle/>
                    <a:p>
                      <a:pPr algn="ctr"/>
                      <a:r>
                        <a:rPr lang="en-US" altLang="zh-CN" dirty="0"/>
                        <a:t>b</a:t>
                      </a:r>
                      <a:endParaRPr lang="zh-CN" altLang="en-US" dirty="0"/>
                    </a:p>
                  </a:txBody>
                  <a:tcPr/>
                </a:tc>
                <a:tc>
                  <a:txBody>
                    <a:bodyPr/>
                    <a:lstStyle/>
                    <a:p>
                      <a:pPr algn="ctr"/>
                      <a:r>
                        <a:rPr lang="en-US" altLang="zh-CN" dirty="0"/>
                        <a:t>image</a:t>
                      </a:r>
                      <a:endParaRPr lang="zh-CN" altLang="en-US" dirty="0"/>
                    </a:p>
                  </a:txBody>
                  <a:tcPr/>
                </a:tc>
                <a:tc>
                  <a:txBody>
                    <a:bodyPr/>
                    <a:lstStyle/>
                    <a:p>
                      <a:pPr algn="ctr"/>
                      <a:r>
                        <a:rPr lang="en-US" altLang="zh-CN" dirty="0"/>
                        <a:t>b</a:t>
                      </a:r>
                      <a:endParaRPr lang="zh-CN" altLang="en-US" dirty="0"/>
                    </a:p>
                  </a:txBody>
                  <a:tcPr/>
                </a:tc>
                <a:tc>
                  <a:txBody>
                    <a:bodyPr/>
                    <a:lstStyle/>
                    <a:p>
                      <a:pPr algn="ctr"/>
                      <a:r>
                        <a:rPr lang="en-US" altLang="zh-CN" dirty="0"/>
                        <a:t>image</a:t>
                      </a:r>
                      <a:endParaRPr lang="zh-CN" altLang="en-US" dirty="0"/>
                    </a:p>
                  </a:txBody>
                  <a:tcPr/>
                </a:tc>
                <a:extLst>
                  <a:ext uri="{0D108BD9-81ED-4DB2-BD59-A6C34878D82A}">
                    <a16:rowId xmlns:a16="http://schemas.microsoft.com/office/drawing/2014/main" val="10000"/>
                  </a:ext>
                </a:extLst>
              </a:tr>
              <a:tr h="1488353">
                <a:tc>
                  <a:txBody>
                    <a:bodyPr/>
                    <a:lstStyle/>
                    <a:p>
                      <a:r>
                        <a:rPr lang="en-US" altLang="zh-CN" dirty="0"/>
                        <a:t>800</a:t>
                      </a:r>
                      <a:endParaRPr lang="zh-CN" altLang="en-US" dirty="0"/>
                    </a:p>
                  </a:txBody>
                  <a:tcPr/>
                </a:tc>
                <a:tc>
                  <a:txBody>
                    <a:bodyPr/>
                    <a:lstStyle/>
                    <a:p>
                      <a:endParaRPr lang="zh-CN" altLang="en-US" dirty="0"/>
                    </a:p>
                  </a:txBody>
                  <a:tcPr/>
                </a:tc>
                <a:tc>
                  <a:txBody>
                    <a:bodyPr/>
                    <a:lstStyle/>
                    <a:p>
                      <a:r>
                        <a:rPr lang="en-US" altLang="zh-CN" dirty="0"/>
                        <a:t>10000</a:t>
                      </a:r>
                      <a:endParaRPr lang="zh-CN" altLang="en-US" dirty="0"/>
                    </a:p>
                  </a:txBody>
                  <a:tcPr/>
                </a:tc>
                <a:tc>
                  <a:txBody>
                    <a:bodyPr/>
                    <a:lstStyle/>
                    <a:p>
                      <a:endParaRPr lang="zh-CN" altLang="en-US" dirty="0"/>
                    </a:p>
                  </a:txBody>
                  <a:tcPr/>
                </a:tc>
                <a:tc>
                  <a:txBody>
                    <a:bodyPr/>
                    <a:lstStyle/>
                    <a:p>
                      <a:r>
                        <a:rPr lang="en-US" altLang="zh-CN" dirty="0"/>
                        <a:t>20000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1488732">
                <a:tc>
                  <a:txBody>
                    <a:bodyPr/>
                    <a:lstStyle/>
                    <a:p>
                      <a:r>
                        <a:rPr lang="en-US" altLang="zh-CN" dirty="0"/>
                        <a:t>40000</a:t>
                      </a:r>
                      <a:endParaRPr lang="zh-CN" altLang="en-US" dirty="0"/>
                    </a:p>
                  </a:txBody>
                  <a:tcPr/>
                </a:tc>
                <a:tc>
                  <a:txBody>
                    <a:bodyPr/>
                    <a:lstStyle/>
                    <a:p>
                      <a:endParaRPr lang="zh-CN" altLang="en-US" dirty="0"/>
                    </a:p>
                  </a:txBody>
                  <a:tcPr/>
                </a:tc>
                <a:tc>
                  <a:txBody>
                    <a:bodyPr/>
                    <a:lstStyle/>
                    <a:p>
                      <a:r>
                        <a:rPr lang="en-US" altLang="zh-CN" dirty="0"/>
                        <a:t>60000</a:t>
                      </a:r>
                      <a:endParaRPr lang="zh-CN" altLang="en-US" dirty="0"/>
                    </a:p>
                  </a:txBody>
                  <a:tcPr/>
                </a:tc>
                <a:tc>
                  <a:txBody>
                    <a:bodyPr/>
                    <a:lstStyle/>
                    <a:p>
                      <a:endParaRPr lang="zh-CN" altLang="en-US" dirty="0"/>
                    </a:p>
                  </a:txBody>
                  <a:tcPr/>
                </a:tc>
                <a:tc>
                  <a:txBody>
                    <a:bodyPr/>
                    <a:lstStyle/>
                    <a:p>
                      <a:r>
                        <a:rPr lang="en-US" altLang="zh-CN" dirty="0"/>
                        <a:t>80000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2"/>
                  </a:ext>
                </a:extLst>
              </a:tr>
              <a:tr h="1651051">
                <a:tc>
                  <a:txBody>
                    <a:bodyPr/>
                    <a:lstStyle/>
                    <a:p>
                      <a:r>
                        <a:rPr lang="en-US" altLang="zh-CN" dirty="0"/>
                        <a:t>120000</a:t>
                      </a:r>
                      <a:endParaRPr lang="zh-CN" altLang="en-US" dirty="0"/>
                    </a:p>
                  </a:txBody>
                  <a:tcPr/>
                </a:tc>
                <a:tc>
                  <a:txBody>
                    <a:bodyPr/>
                    <a:lstStyle/>
                    <a:p>
                      <a:endParaRPr lang="zh-CN" altLang="en-US" dirty="0"/>
                    </a:p>
                  </a:txBody>
                  <a:tcPr/>
                </a:tc>
                <a:tc>
                  <a:txBody>
                    <a:bodyPr/>
                    <a:lstStyle/>
                    <a:p>
                      <a:r>
                        <a:rPr lang="en-US" altLang="zh-CN" dirty="0"/>
                        <a:t>160000</a:t>
                      </a:r>
                      <a:endParaRPr lang="zh-CN" altLang="en-US" dirty="0"/>
                    </a:p>
                  </a:txBody>
                  <a:tcPr/>
                </a:tc>
                <a:tc>
                  <a:txBody>
                    <a:bodyPr/>
                    <a:lstStyle/>
                    <a:p>
                      <a:endParaRPr lang="zh-CN" altLang="en-US" dirty="0"/>
                    </a:p>
                  </a:txBody>
                  <a:tcPr/>
                </a:tc>
                <a:tc>
                  <a:txBody>
                    <a:bodyPr/>
                    <a:lstStyle/>
                    <a:p>
                      <a:r>
                        <a:rPr lang="en-US" altLang="zh-CN" dirty="0"/>
                        <a:t>184800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3"/>
                  </a:ext>
                </a:extLst>
              </a:tr>
            </a:tbl>
          </a:graphicData>
        </a:graphic>
      </p:graphicFrame>
      <p:cxnSp>
        <p:nvCxnSpPr>
          <p:cNvPr id="6" name="直接连接符 5"/>
          <p:cNvCxnSpPr/>
          <p:nvPr/>
        </p:nvCxnSpPr>
        <p:spPr>
          <a:xfrm>
            <a:off x="6025718" y="442666"/>
            <a:ext cx="0" cy="5892105"/>
          </a:xfrm>
          <a:prstGeom prst="line">
            <a:avLst/>
          </a:prstGeom>
          <a:ln w="38100">
            <a:solidFill>
              <a:schemeClr val="accent1">
                <a:lumMod val="40000"/>
                <a:lumOff val="6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7" name="表格 13"/>
          <p:cNvGraphicFramePr>
            <a:graphicFrameLocks noGrp="1"/>
          </p:cNvGraphicFramePr>
          <p:nvPr/>
        </p:nvGraphicFramePr>
        <p:xfrm>
          <a:off x="6492667" y="923531"/>
          <a:ext cx="5293604" cy="5090798"/>
        </p:xfrm>
        <a:graphic>
          <a:graphicData uri="http://schemas.openxmlformats.org/drawingml/2006/table">
            <a:tbl>
              <a:tblPr firstRow="1" bandRow="1">
                <a:tableStyleId>{5C22544A-7EE6-4342-B048-85BDC9FD1C3A}</a:tableStyleId>
              </a:tblPr>
              <a:tblGrid>
                <a:gridCol w="262779">
                  <a:extLst>
                    <a:ext uri="{9D8B030D-6E8A-4147-A177-3AD203B41FA5}">
                      <a16:colId xmlns:a16="http://schemas.microsoft.com/office/drawing/2014/main" val="20000"/>
                    </a:ext>
                  </a:extLst>
                </a:gridCol>
                <a:gridCol w="1466629">
                  <a:extLst>
                    <a:ext uri="{9D8B030D-6E8A-4147-A177-3AD203B41FA5}">
                      <a16:colId xmlns:a16="http://schemas.microsoft.com/office/drawing/2014/main" val="20001"/>
                    </a:ext>
                  </a:extLst>
                </a:gridCol>
                <a:gridCol w="298174">
                  <a:extLst>
                    <a:ext uri="{9D8B030D-6E8A-4147-A177-3AD203B41FA5}">
                      <a16:colId xmlns:a16="http://schemas.microsoft.com/office/drawing/2014/main" val="20002"/>
                    </a:ext>
                  </a:extLst>
                </a:gridCol>
                <a:gridCol w="1470991">
                  <a:extLst>
                    <a:ext uri="{9D8B030D-6E8A-4147-A177-3AD203B41FA5}">
                      <a16:colId xmlns:a16="http://schemas.microsoft.com/office/drawing/2014/main" val="20003"/>
                    </a:ext>
                  </a:extLst>
                </a:gridCol>
                <a:gridCol w="337930">
                  <a:extLst>
                    <a:ext uri="{9D8B030D-6E8A-4147-A177-3AD203B41FA5}">
                      <a16:colId xmlns:a16="http://schemas.microsoft.com/office/drawing/2014/main" val="20004"/>
                    </a:ext>
                  </a:extLst>
                </a:gridCol>
                <a:gridCol w="1457101">
                  <a:extLst>
                    <a:ext uri="{9D8B030D-6E8A-4147-A177-3AD203B41FA5}">
                      <a16:colId xmlns:a16="http://schemas.microsoft.com/office/drawing/2014/main" val="20005"/>
                    </a:ext>
                  </a:extLst>
                </a:gridCol>
              </a:tblGrid>
              <a:tr h="462662">
                <a:tc>
                  <a:txBody>
                    <a:bodyPr/>
                    <a:lstStyle/>
                    <a:p>
                      <a:pPr algn="ctr"/>
                      <a:r>
                        <a:rPr lang="en-US" altLang="zh-CN" dirty="0"/>
                        <a:t>b</a:t>
                      </a:r>
                      <a:endParaRPr lang="zh-CN" altLang="en-US" dirty="0"/>
                    </a:p>
                  </a:txBody>
                  <a:tcPr/>
                </a:tc>
                <a:tc>
                  <a:txBody>
                    <a:bodyPr/>
                    <a:lstStyle/>
                    <a:p>
                      <a:pPr algn="ctr"/>
                      <a:r>
                        <a:rPr lang="en-US" altLang="zh-CN" dirty="0"/>
                        <a:t>image</a:t>
                      </a:r>
                      <a:endParaRPr lang="zh-CN" altLang="en-US" dirty="0"/>
                    </a:p>
                  </a:txBody>
                  <a:tcPr/>
                </a:tc>
                <a:tc>
                  <a:txBody>
                    <a:bodyPr/>
                    <a:lstStyle/>
                    <a:p>
                      <a:pPr algn="ctr"/>
                      <a:r>
                        <a:rPr lang="en-US" altLang="zh-CN" dirty="0"/>
                        <a:t>b</a:t>
                      </a:r>
                      <a:endParaRPr lang="zh-CN" altLang="en-US" dirty="0"/>
                    </a:p>
                  </a:txBody>
                  <a:tcPr/>
                </a:tc>
                <a:tc>
                  <a:txBody>
                    <a:bodyPr/>
                    <a:lstStyle/>
                    <a:p>
                      <a:pPr algn="ctr"/>
                      <a:r>
                        <a:rPr lang="en-US" altLang="zh-CN" dirty="0"/>
                        <a:t>image</a:t>
                      </a:r>
                      <a:endParaRPr lang="zh-CN" altLang="en-US" dirty="0"/>
                    </a:p>
                  </a:txBody>
                  <a:tcPr/>
                </a:tc>
                <a:tc>
                  <a:txBody>
                    <a:bodyPr/>
                    <a:lstStyle/>
                    <a:p>
                      <a:pPr algn="ctr"/>
                      <a:r>
                        <a:rPr lang="en-US" altLang="zh-CN" dirty="0"/>
                        <a:t>b</a:t>
                      </a:r>
                      <a:endParaRPr lang="zh-CN" altLang="en-US" dirty="0"/>
                    </a:p>
                  </a:txBody>
                  <a:tcPr/>
                </a:tc>
                <a:tc>
                  <a:txBody>
                    <a:bodyPr/>
                    <a:lstStyle/>
                    <a:p>
                      <a:pPr algn="ctr"/>
                      <a:r>
                        <a:rPr lang="en-US" altLang="zh-CN" dirty="0"/>
                        <a:t>Image</a:t>
                      </a:r>
                      <a:endParaRPr lang="zh-CN" altLang="en-US" dirty="0"/>
                    </a:p>
                  </a:txBody>
                  <a:tcPr/>
                </a:tc>
                <a:extLst>
                  <a:ext uri="{0D108BD9-81ED-4DB2-BD59-A6C34878D82A}">
                    <a16:rowId xmlns:a16="http://schemas.microsoft.com/office/drawing/2014/main" val="10000"/>
                  </a:ext>
                </a:extLst>
              </a:tr>
              <a:tr h="1488353">
                <a:tc>
                  <a:txBody>
                    <a:bodyPr/>
                    <a:lstStyle/>
                    <a:p>
                      <a:r>
                        <a:rPr lang="en-US" altLang="zh-CN" dirty="0"/>
                        <a:t>1000</a:t>
                      </a:r>
                      <a:endParaRPr lang="zh-CN" altLang="en-US" dirty="0"/>
                    </a:p>
                  </a:txBody>
                  <a:tcPr/>
                </a:tc>
                <a:tc>
                  <a:txBody>
                    <a:bodyPr/>
                    <a:lstStyle/>
                    <a:p>
                      <a:endParaRPr lang="zh-CN" altLang="en-US" dirty="0"/>
                    </a:p>
                  </a:txBody>
                  <a:tcPr/>
                </a:tc>
                <a:tc>
                  <a:txBody>
                    <a:bodyPr/>
                    <a:lstStyle/>
                    <a:p>
                      <a:r>
                        <a:rPr lang="en-US" altLang="zh-CN" dirty="0"/>
                        <a:t>10000</a:t>
                      </a:r>
                      <a:endParaRPr lang="zh-CN" altLang="en-US" dirty="0"/>
                    </a:p>
                  </a:txBody>
                  <a:tcPr/>
                </a:tc>
                <a:tc>
                  <a:txBody>
                    <a:bodyPr/>
                    <a:lstStyle/>
                    <a:p>
                      <a:endParaRPr lang="zh-CN" altLang="en-US" dirty="0"/>
                    </a:p>
                  </a:txBody>
                  <a:tcPr/>
                </a:tc>
                <a:tc>
                  <a:txBody>
                    <a:bodyPr/>
                    <a:lstStyle/>
                    <a:p>
                      <a:r>
                        <a:rPr lang="en-US" altLang="zh-CN" dirty="0"/>
                        <a:t>20000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1488732">
                <a:tc>
                  <a:txBody>
                    <a:bodyPr/>
                    <a:lstStyle/>
                    <a:p>
                      <a:r>
                        <a:rPr lang="en-US" altLang="zh-CN" dirty="0"/>
                        <a:t>25000</a:t>
                      </a:r>
                      <a:endParaRPr lang="zh-CN" altLang="en-US" dirty="0"/>
                    </a:p>
                  </a:txBody>
                  <a:tcPr/>
                </a:tc>
                <a:tc>
                  <a:txBody>
                    <a:bodyPr/>
                    <a:lstStyle/>
                    <a:p>
                      <a:endParaRPr lang="zh-CN" altLang="en-US" dirty="0"/>
                    </a:p>
                  </a:txBody>
                  <a:tcPr/>
                </a:tc>
                <a:tc>
                  <a:txBody>
                    <a:bodyPr/>
                    <a:lstStyle/>
                    <a:p>
                      <a:r>
                        <a:rPr lang="en-US" altLang="zh-CN" dirty="0"/>
                        <a:t>30000</a:t>
                      </a:r>
                      <a:endParaRPr lang="zh-CN" altLang="en-US" dirty="0"/>
                    </a:p>
                  </a:txBody>
                  <a:tcPr/>
                </a:tc>
                <a:tc>
                  <a:txBody>
                    <a:bodyPr/>
                    <a:lstStyle/>
                    <a:p>
                      <a:endParaRPr lang="zh-CN" altLang="en-US" dirty="0"/>
                    </a:p>
                  </a:txBody>
                  <a:tcPr/>
                </a:tc>
                <a:tc>
                  <a:txBody>
                    <a:bodyPr/>
                    <a:lstStyle/>
                    <a:p>
                      <a:r>
                        <a:rPr lang="en-US" altLang="zh-CN" dirty="0"/>
                        <a:t>32500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2"/>
                  </a:ext>
                </a:extLst>
              </a:tr>
              <a:tr h="1651051">
                <a:tc>
                  <a:txBody>
                    <a:bodyPr/>
                    <a:lstStyle/>
                    <a:p>
                      <a:r>
                        <a:rPr lang="en-US" altLang="zh-CN" dirty="0"/>
                        <a:t>35000</a:t>
                      </a:r>
                      <a:endParaRPr lang="zh-CN" altLang="en-US" dirty="0"/>
                    </a:p>
                  </a:txBody>
                  <a:tcPr/>
                </a:tc>
                <a:tc>
                  <a:txBody>
                    <a:bodyPr/>
                    <a:lstStyle/>
                    <a:p>
                      <a:endParaRPr lang="zh-CN" altLang="en-US" dirty="0"/>
                    </a:p>
                  </a:txBody>
                  <a:tcPr/>
                </a:tc>
                <a:tc>
                  <a:txBody>
                    <a:bodyPr/>
                    <a:lstStyle/>
                    <a:p>
                      <a:r>
                        <a:rPr lang="en-US" altLang="zh-CN" dirty="0"/>
                        <a:t>40000</a:t>
                      </a:r>
                      <a:endParaRPr lang="zh-CN" altLang="en-US" dirty="0"/>
                    </a:p>
                  </a:txBody>
                  <a:tcPr/>
                </a:tc>
                <a:tc>
                  <a:txBody>
                    <a:bodyPr/>
                    <a:lstStyle/>
                    <a:p>
                      <a:endParaRPr lang="zh-CN" altLang="en-US" dirty="0"/>
                    </a:p>
                  </a:txBody>
                  <a:tcPr/>
                </a:tc>
                <a:tc>
                  <a:txBody>
                    <a:bodyPr/>
                    <a:lstStyle/>
                    <a:p>
                      <a:r>
                        <a:rPr lang="en-US" altLang="zh-CN" dirty="0"/>
                        <a:t>45000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3"/>
                  </a:ext>
                </a:extLst>
              </a:tr>
            </a:tbl>
          </a:graphicData>
        </a:graphic>
      </p:graphicFrame>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953" y="1398441"/>
            <a:ext cx="1467312" cy="1467312"/>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5727" y="1404760"/>
            <a:ext cx="1467311" cy="1467311"/>
          </a:xfrm>
          <a:prstGeom prst="rect">
            <a:avLst/>
          </a:prstGeom>
        </p:spPr>
      </p:pic>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0752" y="1418287"/>
            <a:ext cx="1442209" cy="1442209"/>
          </a:xfrm>
          <a:prstGeom prst="rect">
            <a:avLst/>
          </a:prstGeom>
        </p:spPr>
      </p:pic>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953" y="2898181"/>
            <a:ext cx="1467312" cy="1467312"/>
          </a:xfrm>
          <a:prstGeom prst="rect">
            <a:avLst/>
          </a:prstGeom>
        </p:spPr>
      </p:pic>
      <p:pic>
        <p:nvPicPr>
          <p:cNvPr id="22" name="图片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1475" y="2903931"/>
            <a:ext cx="1449987" cy="1449987"/>
          </a:xfrm>
          <a:prstGeom prst="rect">
            <a:avLst/>
          </a:prstGeom>
        </p:spPr>
      </p:pic>
      <p:pic>
        <p:nvPicPr>
          <p:cNvPr id="24" name="图片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90752" y="2905039"/>
            <a:ext cx="1442208" cy="1442208"/>
          </a:xfrm>
          <a:prstGeom prst="rect">
            <a:avLst/>
          </a:prstGeom>
        </p:spPr>
      </p:pic>
      <p:pic>
        <p:nvPicPr>
          <p:cNvPr id="26" name="图片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4953" y="4397708"/>
            <a:ext cx="1467312" cy="1467312"/>
          </a:xfrm>
          <a:prstGeom prst="rect">
            <a:avLst/>
          </a:prstGeom>
        </p:spPr>
      </p:pic>
      <p:pic>
        <p:nvPicPr>
          <p:cNvPr id="28" name="图片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4589" y="4387199"/>
            <a:ext cx="1467311" cy="1467311"/>
          </a:xfrm>
          <a:prstGeom prst="rect">
            <a:avLst/>
          </a:prstGeom>
        </p:spPr>
      </p:pic>
      <p:pic>
        <p:nvPicPr>
          <p:cNvPr id="32" name="图片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76249" y="1406854"/>
            <a:ext cx="1442062" cy="1442062"/>
          </a:xfrm>
          <a:prstGeom prst="rect">
            <a:avLst/>
          </a:prstGeom>
        </p:spPr>
      </p:pic>
      <p:pic>
        <p:nvPicPr>
          <p:cNvPr id="34" name="图片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51354" y="1415823"/>
            <a:ext cx="1433093" cy="1433093"/>
          </a:xfrm>
          <a:prstGeom prst="rect">
            <a:avLst/>
          </a:prstGeom>
        </p:spPr>
      </p:pic>
      <p:pic>
        <p:nvPicPr>
          <p:cNvPr id="36" name="图片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36361" y="1424434"/>
            <a:ext cx="1433093" cy="1433093"/>
          </a:xfrm>
          <a:prstGeom prst="rect">
            <a:avLst/>
          </a:prstGeom>
        </p:spPr>
      </p:pic>
      <p:pic>
        <p:nvPicPr>
          <p:cNvPr id="38" name="图片 3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62012" y="2895466"/>
            <a:ext cx="1456297" cy="1456297"/>
          </a:xfrm>
          <a:prstGeom prst="rect">
            <a:avLst/>
          </a:prstGeom>
        </p:spPr>
      </p:pic>
      <p:pic>
        <p:nvPicPr>
          <p:cNvPr id="42" name="图片 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531659" y="2897260"/>
            <a:ext cx="1449987" cy="1449987"/>
          </a:xfrm>
          <a:prstGeom prst="rect">
            <a:avLst/>
          </a:prstGeom>
        </p:spPr>
      </p:pic>
      <p:pic>
        <p:nvPicPr>
          <p:cNvPr id="44" name="图片 4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764611" y="4386262"/>
            <a:ext cx="1442060" cy="1442060"/>
          </a:xfrm>
          <a:prstGeom prst="rect">
            <a:avLst/>
          </a:prstGeom>
        </p:spPr>
      </p:pic>
      <p:pic>
        <p:nvPicPr>
          <p:cNvPr id="46" name="图片 4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336284" y="2891599"/>
            <a:ext cx="1449987" cy="1449987"/>
          </a:xfrm>
          <a:prstGeom prst="rect">
            <a:avLst/>
          </a:prstGeom>
        </p:spPr>
      </p:pic>
      <p:pic>
        <p:nvPicPr>
          <p:cNvPr id="48" name="图片 4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528890" y="4378971"/>
            <a:ext cx="1442060" cy="1442060"/>
          </a:xfrm>
          <a:prstGeom prst="rect">
            <a:avLst/>
          </a:prstGeom>
        </p:spPr>
      </p:pic>
      <p:pic>
        <p:nvPicPr>
          <p:cNvPr id="50" name="图片 4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36284" y="4374558"/>
            <a:ext cx="1440217" cy="1440217"/>
          </a:xfrm>
          <a:prstGeom prst="rect">
            <a:avLst/>
          </a:prstGeom>
        </p:spPr>
      </p:pic>
      <p:pic>
        <p:nvPicPr>
          <p:cNvPr id="4" name="图片 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97063" y="4386262"/>
            <a:ext cx="1447800" cy="14478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矩形 86"/>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a:p>
        </p:txBody>
      </p:sp>
      <p:sp>
        <p:nvSpPr>
          <p:cNvPr id="5" name="文本框 4"/>
          <p:cNvSpPr txBox="1"/>
          <p:nvPr/>
        </p:nvSpPr>
        <p:spPr>
          <a:xfrm>
            <a:off x="207370" y="281181"/>
            <a:ext cx="2587414" cy="461665"/>
          </a:xfrm>
          <a:prstGeom prst="rect">
            <a:avLst/>
          </a:prstGeom>
          <a:noFill/>
        </p:spPr>
        <p:txBody>
          <a:bodyPr wrap="square" rtlCol="0">
            <a:spAutoFit/>
          </a:bodyPr>
          <a:lstStyle/>
          <a:p>
            <a:r>
              <a:rPr lang="en-US" altLang="zh-CN" sz="2400" dirty="0"/>
              <a:t>High-D GAN</a:t>
            </a:r>
            <a:endParaRPr lang="zh-CN" altLang="en-US" sz="2400" dirty="0"/>
          </a:p>
        </p:txBody>
      </p:sp>
      <p:sp>
        <p:nvSpPr>
          <p:cNvPr id="12" name="文本框 11"/>
          <p:cNvSpPr txBox="1"/>
          <p:nvPr/>
        </p:nvSpPr>
        <p:spPr>
          <a:xfrm>
            <a:off x="9777859" y="319474"/>
            <a:ext cx="2587414" cy="461665"/>
          </a:xfrm>
          <a:prstGeom prst="rect">
            <a:avLst/>
          </a:prstGeom>
          <a:noFill/>
        </p:spPr>
        <p:txBody>
          <a:bodyPr wrap="square" rtlCol="0">
            <a:spAutoFit/>
          </a:bodyPr>
          <a:lstStyle/>
          <a:p>
            <a:r>
              <a:rPr lang="en-US" altLang="zh-CN" sz="2400" dirty="0"/>
              <a:t>Diffusion-GAN</a:t>
            </a:r>
            <a:endParaRPr lang="zh-CN" altLang="en-US" sz="2400" dirty="0"/>
          </a:p>
        </p:txBody>
      </p:sp>
      <p:graphicFrame>
        <p:nvGraphicFramePr>
          <p:cNvPr id="2" name="表格 13"/>
          <p:cNvGraphicFramePr>
            <a:graphicFrameLocks noGrp="1"/>
          </p:cNvGraphicFramePr>
          <p:nvPr/>
        </p:nvGraphicFramePr>
        <p:xfrm>
          <a:off x="351259" y="923530"/>
          <a:ext cx="5293604" cy="5425735"/>
        </p:xfrm>
        <a:graphic>
          <a:graphicData uri="http://schemas.openxmlformats.org/drawingml/2006/table">
            <a:tbl>
              <a:tblPr firstRow="1" bandRow="1">
                <a:tableStyleId>{5C22544A-7EE6-4342-B048-85BDC9FD1C3A}</a:tableStyleId>
              </a:tblPr>
              <a:tblGrid>
                <a:gridCol w="262779">
                  <a:extLst>
                    <a:ext uri="{9D8B030D-6E8A-4147-A177-3AD203B41FA5}">
                      <a16:colId xmlns:a16="http://schemas.microsoft.com/office/drawing/2014/main" val="20000"/>
                    </a:ext>
                  </a:extLst>
                </a:gridCol>
                <a:gridCol w="1466629">
                  <a:extLst>
                    <a:ext uri="{9D8B030D-6E8A-4147-A177-3AD203B41FA5}">
                      <a16:colId xmlns:a16="http://schemas.microsoft.com/office/drawing/2014/main" val="20001"/>
                    </a:ext>
                  </a:extLst>
                </a:gridCol>
                <a:gridCol w="298174">
                  <a:extLst>
                    <a:ext uri="{9D8B030D-6E8A-4147-A177-3AD203B41FA5}">
                      <a16:colId xmlns:a16="http://schemas.microsoft.com/office/drawing/2014/main" val="20002"/>
                    </a:ext>
                  </a:extLst>
                </a:gridCol>
                <a:gridCol w="1470991">
                  <a:extLst>
                    <a:ext uri="{9D8B030D-6E8A-4147-A177-3AD203B41FA5}">
                      <a16:colId xmlns:a16="http://schemas.microsoft.com/office/drawing/2014/main" val="20003"/>
                    </a:ext>
                  </a:extLst>
                </a:gridCol>
                <a:gridCol w="337930">
                  <a:extLst>
                    <a:ext uri="{9D8B030D-6E8A-4147-A177-3AD203B41FA5}">
                      <a16:colId xmlns:a16="http://schemas.microsoft.com/office/drawing/2014/main" val="20004"/>
                    </a:ext>
                  </a:extLst>
                </a:gridCol>
                <a:gridCol w="1457101">
                  <a:extLst>
                    <a:ext uri="{9D8B030D-6E8A-4147-A177-3AD203B41FA5}">
                      <a16:colId xmlns:a16="http://schemas.microsoft.com/office/drawing/2014/main" val="20005"/>
                    </a:ext>
                  </a:extLst>
                </a:gridCol>
              </a:tblGrid>
              <a:tr h="462662">
                <a:tc>
                  <a:txBody>
                    <a:bodyPr/>
                    <a:lstStyle/>
                    <a:p>
                      <a:pPr algn="ctr"/>
                      <a:r>
                        <a:rPr lang="en-US" altLang="zh-CN" dirty="0"/>
                        <a:t>b</a:t>
                      </a:r>
                      <a:endParaRPr lang="zh-CN" altLang="en-US" dirty="0"/>
                    </a:p>
                  </a:txBody>
                  <a:tcPr/>
                </a:tc>
                <a:tc>
                  <a:txBody>
                    <a:bodyPr/>
                    <a:lstStyle/>
                    <a:p>
                      <a:pPr algn="ctr"/>
                      <a:r>
                        <a:rPr lang="en-US" altLang="zh-CN" dirty="0"/>
                        <a:t>image</a:t>
                      </a:r>
                      <a:endParaRPr lang="zh-CN" altLang="en-US" dirty="0"/>
                    </a:p>
                  </a:txBody>
                  <a:tcPr/>
                </a:tc>
                <a:tc>
                  <a:txBody>
                    <a:bodyPr/>
                    <a:lstStyle/>
                    <a:p>
                      <a:pPr algn="ctr"/>
                      <a:r>
                        <a:rPr lang="en-US" altLang="zh-CN" dirty="0"/>
                        <a:t>b</a:t>
                      </a:r>
                      <a:endParaRPr lang="zh-CN" altLang="en-US" dirty="0"/>
                    </a:p>
                  </a:txBody>
                  <a:tcPr/>
                </a:tc>
                <a:tc>
                  <a:txBody>
                    <a:bodyPr/>
                    <a:lstStyle/>
                    <a:p>
                      <a:pPr algn="ctr"/>
                      <a:r>
                        <a:rPr lang="en-US" altLang="zh-CN" dirty="0"/>
                        <a:t>image</a:t>
                      </a:r>
                      <a:endParaRPr lang="zh-CN" altLang="en-US" dirty="0"/>
                    </a:p>
                  </a:txBody>
                  <a:tcPr/>
                </a:tc>
                <a:tc>
                  <a:txBody>
                    <a:bodyPr/>
                    <a:lstStyle/>
                    <a:p>
                      <a:pPr algn="ctr"/>
                      <a:r>
                        <a:rPr lang="en-US" altLang="zh-CN" dirty="0"/>
                        <a:t>b</a:t>
                      </a:r>
                      <a:endParaRPr lang="zh-CN" altLang="en-US" dirty="0"/>
                    </a:p>
                  </a:txBody>
                  <a:tcPr/>
                </a:tc>
                <a:tc>
                  <a:txBody>
                    <a:bodyPr/>
                    <a:lstStyle/>
                    <a:p>
                      <a:pPr algn="ctr"/>
                      <a:r>
                        <a:rPr lang="en-US" altLang="zh-CN" dirty="0"/>
                        <a:t>image</a:t>
                      </a:r>
                      <a:endParaRPr lang="zh-CN" altLang="en-US" dirty="0"/>
                    </a:p>
                  </a:txBody>
                  <a:tcPr/>
                </a:tc>
                <a:extLst>
                  <a:ext uri="{0D108BD9-81ED-4DB2-BD59-A6C34878D82A}">
                    <a16:rowId xmlns:a16="http://schemas.microsoft.com/office/drawing/2014/main" val="10000"/>
                  </a:ext>
                </a:extLst>
              </a:tr>
              <a:tr h="1488353">
                <a:tc>
                  <a:txBody>
                    <a:bodyPr/>
                    <a:lstStyle/>
                    <a:p>
                      <a:r>
                        <a:rPr lang="en-US" altLang="zh-CN" dirty="0"/>
                        <a:t>8000</a:t>
                      </a:r>
                      <a:endParaRPr lang="zh-CN" altLang="en-US" dirty="0"/>
                    </a:p>
                  </a:txBody>
                  <a:tcPr/>
                </a:tc>
                <a:tc>
                  <a:txBody>
                    <a:bodyPr/>
                    <a:lstStyle/>
                    <a:p>
                      <a:endParaRPr lang="zh-CN" altLang="en-US" dirty="0"/>
                    </a:p>
                  </a:txBody>
                  <a:tcPr/>
                </a:tc>
                <a:tc>
                  <a:txBody>
                    <a:bodyPr/>
                    <a:lstStyle/>
                    <a:p>
                      <a:r>
                        <a:rPr lang="en-US" altLang="zh-CN" dirty="0"/>
                        <a:t>32000</a:t>
                      </a:r>
                      <a:endParaRPr lang="zh-CN" altLang="en-US" dirty="0"/>
                    </a:p>
                  </a:txBody>
                  <a:tcPr/>
                </a:tc>
                <a:tc>
                  <a:txBody>
                    <a:bodyPr/>
                    <a:lstStyle/>
                    <a:p>
                      <a:endParaRPr lang="zh-CN" altLang="en-US" dirty="0"/>
                    </a:p>
                  </a:txBody>
                  <a:tcPr/>
                </a:tc>
                <a:tc>
                  <a:txBody>
                    <a:bodyPr/>
                    <a:lstStyle/>
                    <a:p>
                      <a:r>
                        <a:rPr lang="en-US" altLang="zh-CN" dirty="0"/>
                        <a:t>56000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1488732">
                <a:tc>
                  <a:txBody>
                    <a:bodyPr/>
                    <a:lstStyle/>
                    <a:p>
                      <a:r>
                        <a:rPr lang="en-US" altLang="zh-CN" dirty="0"/>
                        <a:t>80000</a:t>
                      </a:r>
                      <a:endParaRPr lang="zh-CN" altLang="en-US" dirty="0"/>
                    </a:p>
                  </a:txBody>
                  <a:tcPr/>
                </a:tc>
                <a:tc>
                  <a:txBody>
                    <a:bodyPr/>
                    <a:lstStyle/>
                    <a:p>
                      <a:endParaRPr lang="zh-CN" altLang="en-US" dirty="0"/>
                    </a:p>
                  </a:txBody>
                  <a:tcPr/>
                </a:tc>
                <a:tc>
                  <a:txBody>
                    <a:bodyPr/>
                    <a:lstStyle/>
                    <a:p>
                      <a:r>
                        <a:rPr lang="en-US" altLang="zh-CN" dirty="0"/>
                        <a:t>96000</a:t>
                      </a:r>
                      <a:endParaRPr lang="zh-CN" altLang="en-US" dirty="0"/>
                    </a:p>
                  </a:txBody>
                  <a:tcPr/>
                </a:tc>
                <a:tc>
                  <a:txBody>
                    <a:bodyPr/>
                    <a:lstStyle/>
                    <a:p>
                      <a:endParaRPr lang="zh-CN" altLang="en-US" dirty="0"/>
                    </a:p>
                  </a:txBody>
                  <a:tcPr/>
                </a:tc>
                <a:tc>
                  <a:txBody>
                    <a:bodyPr/>
                    <a:lstStyle/>
                    <a:p>
                      <a:r>
                        <a:rPr lang="en-US" altLang="zh-CN" dirty="0"/>
                        <a:t>112000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2"/>
                  </a:ext>
                </a:extLst>
              </a:tr>
              <a:tr h="1651051">
                <a:tc>
                  <a:txBody>
                    <a:bodyPr/>
                    <a:lstStyle/>
                    <a:p>
                      <a:r>
                        <a:rPr lang="en-US" altLang="zh-CN" dirty="0"/>
                        <a:t>128000</a:t>
                      </a:r>
                      <a:endParaRPr lang="zh-CN" altLang="en-US" dirty="0"/>
                    </a:p>
                  </a:txBody>
                  <a:tcPr/>
                </a:tc>
                <a:tc>
                  <a:txBody>
                    <a:bodyPr/>
                    <a:lstStyle/>
                    <a:p>
                      <a:endParaRPr lang="zh-CN" altLang="en-US" dirty="0"/>
                    </a:p>
                  </a:txBody>
                  <a:tcPr/>
                </a:tc>
                <a:tc>
                  <a:txBody>
                    <a:bodyPr/>
                    <a:lstStyle/>
                    <a:p>
                      <a:r>
                        <a:rPr lang="en-US" altLang="zh-CN" dirty="0"/>
                        <a:t>144000</a:t>
                      </a:r>
                      <a:endParaRPr lang="zh-CN" altLang="en-US" dirty="0"/>
                    </a:p>
                  </a:txBody>
                  <a:tcPr/>
                </a:tc>
                <a:tc>
                  <a:txBody>
                    <a:bodyPr/>
                    <a:lstStyle/>
                    <a:p>
                      <a:endParaRPr lang="zh-CN" altLang="en-US" dirty="0"/>
                    </a:p>
                  </a:txBody>
                  <a:tcPr/>
                </a:tc>
                <a:tc>
                  <a:txBody>
                    <a:bodyPr/>
                    <a:lstStyle/>
                    <a:p>
                      <a:r>
                        <a:rPr lang="en-US" altLang="zh-CN" dirty="0"/>
                        <a:t>152000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3"/>
                  </a:ext>
                </a:extLst>
              </a:tr>
            </a:tbl>
          </a:graphicData>
        </a:graphic>
      </p:graphicFrame>
      <p:cxnSp>
        <p:nvCxnSpPr>
          <p:cNvPr id="6" name="直接连接符 5"/>
          <p:cNvCxnSpPr/>
          <p:nvPr/>
        </p:nvCxnSpPr>
        <p:spPr>
          <a:xfrm>
            <a:off x="6025718" y="442666"/>
            <a:ext cx="0" cy="5892105"/>
          </a:xfrm>
          <a:prstGeom prst="line">
            <a:avLst/>
          </a:prstGeom>
          <a:ln w="38100">
            <a:solidFill>
              <a:schemeClr val="accent1">
                <a:lumMod val="40000"/>
                <a:lumOff val="6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7" name="表格 13"/>
          <p:cNvGraphicFramePr>
            <a:graphicFrameLocks noGrp="1"/>
          </p:cNvGraphicFramePr>
          <p:nvPr/>
        </p:nvGraphicFramePr>
        <p:xfrm>
          <a:off x="6492667" y="923531"/>
          <a:ext cx="5293604" cy="5177107"/>
        </p:xfrm>
        <a:graphic>
          <a:graphicData uri="http://schemas.openxmlformats.org/drawingml/2006/table">
            <a:tbl>
              <a:tblPr firstRow="1" bandRow="1">
                <a:tableStyleId>{5C22544A-7EE6-4342-B048-85BDC9FD1C3A}</a:tableStyleId>
              </a:tblPr>
              <a:tblGrid>
                <a:gridCol w="262779">
                  <a:extLst>
                    <a:ext uri="{9D8B030D-6E8A-4147-A177-3AD203B41FA5}">
                      <a16:colId xmlns:a16="http://schemas.microsoft.com/office/drawing/2014/main" val="20000"/>
                    </a:ext>
                  </a:extLst>
                </a:gridCol>
                <a:gridCol w="1466629">
                  <a:extLst>
                    <a:ext uri="{9D8B030D-6E8A-4147-A177-3AD203B41FA5}">
                      <a16:colId xmlns:a16="http://schemas.microsoft.com/office/drawing/2014/main" val="20001"/>
                    </a:ext>
                  </a:extLst>
                </a:gridCol>
                <a:gridCol w="298174">
                  <a:extLst>
                    <a:ext uri="{9D8B030D-6E8A-4147-A177-3AD203B41FA5}">
                      <a16:colId xmlns:a16="http://schemas.microsoft.com/office/drawing/2014/main" val="20002"/>
                    </a:ext>
                  </a:extLst>
                </a:gridCol>
                <a:gridCol w="1470991">
                  <a:extLst>
                    <a:ext uri="{9D8B030D-6E8A-4147-A177-3AD203B41FA5}">
                      <a16:colId xmlns:a16="http://schemas.microsoft.com/office/drawing/2014/main" val="20003"/>
                    </a:ext>
                  </a:extLst>
                </a:gridCol>
                <a:gridCol w="337930">
                  <a:extLst>
                    <a:ext uri="{9D8B030D-6E8A-4147-A177-3AD203B41FA5}">
                      <a16:colId xmlns:a16="http://schemas.microsoft.com/office/drawing/2014/main" val="20004"/>
                    </a:ext>
                  </a:extLst>
                </a:gridCol>
                <a:gridCol w="1457101">
                  <a:extLst>
                    <a:ext uri="{9D8B030D-6E8A-4147-A177-3AD203B41FA5}">
                      <a16:colId xmlns:a16="http://schemas.microsoft.com/office/drawing/2014/main" val="20005"/>
                    </a:ext>
                  </a:extLst>
                </a:gridCol>
              </a:tblGrid>
              <a:tr h="462662">
                <a:tc>
                  <a:txBody>
                    <a:bodyPr/>
                    <a:lstStyle/>
                    <a:p>
                      <a:pPr algn="ctr"/>
                      <a:r>
                        <a:rPr lang="en-US" altLang="zh-CN" dirty="0"/>
                        <a:t>b</a:t>
                      </a:r>
                      <a:endParaRPr lang="zh-CN" altLang="en-US" dirty="0"/>
                    </a:p>
                  </a:txBody>
                  <a:tcPr/>
                </a:tc>
                <a:tc>
                  <a:txBody>
                    <a:bodyPr/>
                    <a:lstStyle/>
                    <a:p>
                      <a:pPr algn="ctr"/>
                      <a:r>
                        <a:rPr lang="en-US" altLang="zh-CN" dirty="0"/>
                        <a:t>image</a:t>
                      </a:r>
                      <a:endParaRPr lang="zh-CN" altLang="en-US" dirty="0"/>
                    </a:p>
                  </a:txBody>
                  <a:tcPr/>
                </a:tc>
                <a:tc>
                  <a:txBody>
                    <a:bodyPr/>
                    <a:lstStyle/>
                    <a:p>
                      <a:pPr algn="ctr"/>
                      <a:r>
                        <a:rPr lang="en-US" altLang="zh-CN" dirty="0"/>
                        <a:t>b</a:t>
                      </a:r>
                      <a:endParaRPr lang="zh-CN" altLang="en-US" dirty="0"/>
                    </a:p>
                  </a:txBody>
                  <a:tcPr/>
                </a:tc>
                <a:tc>
                  <a:txBody>
                    <a:bodyPr/>
                    <a:lstStyle/>
                    <a:p>
                      <a:pPr algn="ctr"/>
                      <a:r>
                        <a:rPr lang="en-US" altLang="zh-CN" dirty="0"/>
                        <a:t>image</a:t>
                      </a:r>
                      <a:endParaRPr lang="zh-CN" altLang="en-US" dirty="0"/>
                    </a:p>
                  </a:txBody>
                  <a:tcPr/>
                </a:tc>
                <a:tc>
                  <a:txBody>
                    <a:bodyPr/>
                    <a:lstStyle/>
                    <a:p>
                      <a:pPr algn="ctr"/>
                      <a:r>
                        <a:rPr lang="en-US" altLang="zh-CN" dirty="0"/>
                        <a:t>b</a:t>
                      </a:r>
                      <a:endParaRPr lang="zh-CN" altLang="en-US" dirty="0"/>
                    </a:p>
                  </a:txBody>
                  <a:tcPr/>
                </a:tc>
                <a:tc>
                  <a:txBody>
                    <a:bodyPr/>
                    <a:lstStyle/>
                    <a:p>
                      <a:pPr algn="ctr"/>
                      <a:r>
                        <a:rPr lang="en-US" altLang="zh-CN" dirty="0"/>
                        <a:t>Image</a:t>
                      </a:r>
                      <a:endParaRPr lang="zh-CN" altLang="en-US" dirty="0"/>
                    </a:p>
                  </a:txBody>
                  <a:tcPr/>
                </a:tc>
                <a:extLst>
                  <a:ext uri="{0D108BD9-81ED-4DB2-BD59-A6C34878D82A}">
                    <a16:rowId xmlns:a16="http://schemas.microsoft.com/office/drawing/2014/main" val="10000"/>
                  </a:ext>
                </a:extLst>
              </a:tr>
              <a:tr h="1488353">
                <a:tc>
                  <a:txBody>
                    <a:bodyPr/>
                    <a:lstStyle/>
                    <a:p>
                      <a:r>
                        <a:rPr lang="en-US" altLang="zh-CN" dirty="0"/>
                        <a:t>800</a:t>
                      </a:r>
                      <a:endParaRPr lang="zh-CN" altLang="en-US" dirty="0"/>
                    </a:p>
                  </a:txBody>
                  <a:tcPr/>
                </a:tc>
                <a:tc>
                  <a:txBody>
                    <a:bodyPr/>
                    <a:lstStyle/>
                    <a:p>
                      <a:endParaRPr lang="zh-CN" altLang="en-US" dirty="0"/>
                    </a:p>
                  </a:txBody>
                  <a:tcPr/>
                </a:tc>
                <a:tc>
                  <a:txBody>
                    <a:bodyPr/>
                    <a:lstStyle/>
                    <a:p>
                      <a:r>
                        <a:rPr lang="en-US" altLang="zh-CN" dirty="0"/>
                        <a:t>10000</a:t>
                      </a:r>
                      <a:endParaRPr lang="zh-CN" altLang="en-US" dirty="0"/>
                    </a:p>
                  </a:txBody>
                  <a:tcPr/>
                </a:tc>
                <a:tc>
                  <a:txBody>
                    <a:bodyPr/>
                    <a:lstStyle/>
                    <a:p>
                      <a:endParaRPr lang="zh-CN" altLang="en-US" dirty="0"/>
                    </a:p>
                  </a:txBody>
                  <a:tcPr/>
                </a:tc>
                <a:tc>
                  <a:txBody>
                    <a:bodyPr/>
                    <a:lstStyle/>
                    <a:p>
                      <a:r>
                        <a:rPr lang="en-US" altLang="zh-CN" dirty="0"/>
                        <a:t>20000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1488732">
                <a:tc>
                  <a:txBody>
                    <a:bodyPr/>
                    <a:lstStyle/>
                    <a:p>
                      <a:r>
                        <a:rPr lang="en-US" altLang="zh-CN" dirty="0"/>
                        <a:t>40000</a:t>
                      </a:r>
                      <a:endParaRPr lang="zh-CN" altLang="en-US" dirty="0"/>
                    </a:p>
                  </a:txBody>
                  <a:tcPr/>
                </a:tc>
                <a:tc>
                  <a:txBody>
                    <a:bodyPr/>
                    <a:lstStyle/>
                    <a:p>
                      <a:endParaRPr lang="zh-CN" altLang="en-US" dirty="0"/>
                    </a:p>
                  </a:txBody>
                  <a:tcPr/>
                </a:tc>
                <a:tc>
                  <a:txBody>
                    <a:bodyPr/>
                    <a:lstStyle/>
                    <a:p>
                      <a:r>
                        <a:rPr lang="en-US" altLang="zh-CN" dirty="0"/>
                        <a:t>60000</a:t>
                      </a:r>
                      <a:endParaRPr lang="zh-CN" altLang="en-US" dirty="0"/>
                    </a:p>
                  </a:txBody>
                  <a:tcPr/>
                </a:tc>
                <a:tc>
                  <a:txBody>
                    <a:bodyPr/>
                    <a:lstStyle/>
                    <a:p>
                      <a:endParaRPr lang="zh-CN" altLang="en-US" dirty="0"/>
                    </a:p>
                  </a:txBody>
                  <a:tcPr/>
                </a:tc>
                <a:tc>
                  <a:txBody>
                    <a:bodyPr/>
                    <a:lstStyle/>
                    <a:p>
                      <a:r>
                        <a:rPr lang="en-US" altLang="zh-CN" dirty="0"/>
                        <a:t>80000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2"/>
                  </a:ext>
                </a:extLst>
              </a:tr>
              <a:tr h="1651051">
                <a:tc>
                  <a:txBody>
                    <a:bodyPr/>
                    <a:lstStyle/>
                    <a:p>
                      <a:r>
                        <a:rPr lang="en-US" altLang="zh-CN" dirty="0"/>
                        <a:t>120000</a:t>
                      </a:r>
                      <a:endParaRPr lang="zh-CN" altLang="en-US" dirty="0"/>
                    </a:p>
                  </a:txBody>
                  <a:tcPr/>
                </a:tc>
                <a:tc>
                  <a:txBody>
                    <a:bodyPr/>
                    <a:lstStyle/>
                    <a:p>
                      <a:endParaRPr lang="zh-CN" altLang="en-US" dirty="0"/>
                    </a:p>
                  </a:txBody>
                  <a:tcPr/>
                </a:tc>
                <a:tc>
                  <a:txBody>
                    <a:bodyPr/>
                    <a:lstStyle/>
                    <a:p>
                      <a:r>
                        <a:rPr lang="en-US" altLang="zh-CN" dirty="0"/>
                        <a:t>160000</a:t>
                      </a:r>
                      <a:endParaRPr lang="zh-CN" altLang="en-US" dirty="0"/>
                    </a:p>
                  </a:txBody>
                  <a:tcPr/>
                </a:tc>
                <a:tc>
                  <a:txBody>
                    <a:bodyPr/>
                    <a:lstStyle/>
                    <a:p>
                      <a:endParaRPr lang="zh-CN" altLang="en-US" dirty="0"/>
                    </a:p>
                  </a:txBody>
                  <a:tcPr/>
                </a:tc>
                <a:tc>
                  <a:txBody>
                    <a:bodyPr/>
                    <a:lstStyle/>
                    <a:p>
                      <a:r>
                        <a:rPr lang="en-US" altLang="zh-CN" dirty="0"/>
                        <a:t>187000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3"/>
                  </a:ext>
                </a:extLst>
              </a:tr>
            </a:tbl>
          </a:graphicData>
        </a:graphic>
      </p:graphicFrame>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56" y="1415921"/>
            <a:ext cx="1445082" cy="1445082"/>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044" y="1415922"/>
            <a:ext cx="1445081" cy="1445081"/>
          </a:xfrm>
          <a:prstGeom prst="rect">
            <a:avLst/>
          </a:prstGeom>
        </p:spPr>
      </p:pic>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8277" y="1415923"/>
            <a:ext cx="1445080" cy="1445080"/>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519" y="3041687"/>
            <a:ext cx="1445082" cy="1445082"/>
          </a:xfrm>
          <a:prstGeom prst="rect">
            <a:avLst/>
          </a:prstGeom>
        </p:spPr>
      </p:pic>
      <p:pic>
        <p:nvPicPr>
          <p:cNvPr id="19" name="图片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1055" y="3045957"/>
            <a:ext cx="1445081" cy="1445081"/>
          </a:xfrm>
          <a:prstGeom prst="rect">
            <a:avLst/>
          </a:prstGeom>
        </p:spPr>
      </p:pic>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96991" y="3043905"/>
            <a:ext cx="1436366" cy="1436366"/>
          </a:xfrm>
          <a:prstGeom prst="rect">
            <a:avLst/>
          </a:prstGeom>
        </p:spPr>
      </p:pic>
      <p:pic>
        <p:nvPicPr>
          <p:cNvPr id="23" name="图片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5456" y="4719538"/>
            <a:ext cx="1445082" cy="1445082"/>
          </a:xfrm>
          <a:prstGeom prst="rect">
            <a:avLst/>
          </a:prstGeom>
        </p:spPr>
      </p:pic>
      <p:pic>
        <p:nvPicPr>
          <p:cNvPr id="25" name="图片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2859" y="4719539"/>
            <a:ext cx="1445081" cy="1445081"/>
          </a:xfrm>
          <a:prstGeom prst="rect">
            <a:avLst/>
          </a:prstGeom>
        </p:spPr>
      </p:pic>
      <p:pic>
        <p:nvPicPr>
          <p:cNvPr id="27" name="图片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96991" y="4728254"/>
            <a:ext cx="1445080" cy="1445080"/>
          </a:xfrm>
          <a:prstGeom prst="rect">
            <a:avLst/>
          </a:prstGeom>
        </p:spPr>
      </p:pic>
      <p:pic>
        <p:nvPicPr>
          <p:cNvPr id="31" name="图片 3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27783" y="1372368"/>
            <a:ext cx="1488635" cy="1488635"/>
          </a:xfrm>
          <a:prstGeom prst="rect">
            <a:avLst/>
          </a:prstGeom>
        </p:spPr>
      </p:pic>
      <p:pic>
        <p:nvPicPr>
          <p:cNvPr id="33" name="图片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68474" y="1428366"/>
            <a:ext cx="1438924" cy="1438924"/>
          </a:xfrm>
          <a:prstGeom prst="rect">
            <a:avLst/>
          </a:prstGeom>
        </p:spPr>
      </p:pic>
      <p:pic>
        <p:nvPicPr>
          <p:cNvPr id="35" name="图片 3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336803" y="1428366"/>
            <a:ext cx="1443594" cy="1443594"/>
          </a:xfrm>
          <a:prstGeom prst="rect">
            <a:avLst/>
          </a:prstGeom>
        </p:spPr>
      </p:pic>
      <p:pic>
        <p:nvPicPr>
          <p:cNvPr id="37" name="图片 3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762698" y="2935086"/>
            <a:ext cx="1438924" cy="1438924"/>
          </a:xfrm>
          <a:prstGeom prst="rect">
            <a:avLst/>
          </a:prstGeom>
        </p:spPr>
      </p:pic>
      <p:pic>
        <p:nvPicPr>
          <p:cNvPr id="39" name="图片 3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531596" y="2877472"/>
            <a:ext cx="1477034" cy="1477034"/>
          </a:xfrm>
          <a:prstGeom prst="rect">
            <a:avLst/>
          </a:prstGeom>
        </p:spPr>
      </p:pic>
      <p:pic>
        <p:nvPicPr>
          <p:cNvPr id="41" name="图片 4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350835" y="2932733"/>
            <a:ext cx="1421773" cy="1421773"/>
          </a:xfrm>
          <a:prstGeom prst="rect">
            <a:avLst/>
          </a:prstGeom>
        </p:spPr>
      </p:pic>
      <p:pic>
        <p:nvPicPr>
          <p:cNvPr id="43" name="图片 4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762698" y="4508188"/>
            <a:ext cx="1458272" cy="1458272"/>
          </a:xfrm>
          <a:prstGeom prst="rect">
            <a:avLst/>
          </a:prstGeom>
        </p:spPr>
      </p:pic>
      <p:pic>
        <p:nvPicPr>
          <p:cNvPr id="47" name="图片 4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28320" y="4509795"/>
            <a:ext cx="1456665" cy="1456665"/>
          </a:xfrm>
          <a:prstGeom prst="rect">
            <a:avLst/>
          </a:prstGeom>
        </p:spPr>
      </p:pic>
      <p:pic>
        <p:nvPicPr>
          <p:cNvPr id="49" name="图片 4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336803" y="4509796"/>
            <a:ext cx="1456664" cy="145666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矩形 86"/>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a:p>
        </p:txBody>
      </p:sp>
      <p:sp>
        <p:nvSpPr>
          <p:cNvPr id="88" name="椭圆 87"/>
          <p:cNvSpPr/>
          <p:nvPr/>
        </p:nvSpPr>
        <p:spPr>
          <a:xfrm>
            <a:off x="4309988" y="2398707"/>
            <a:ext cx="6164356" cy="6164356"/>
          </a:xfrm>
          <a:prstGeom prst="ellipse">
            <a:avLst/>
          </a:prstGeom>
          <a:gradFill flip="none" rotWithShape="1">
            <a:gsLst>
              <a:gs pos="0">
                <a:schemeClr val="accent1">
                  <a:alpha val="55000"/>
                </a:schemeClr>
              </a:gs>
              <a:gs pos="100000">
                <a:schemeClr val="accent1">
                  <a:lumMod val="20000"/>
                  <a:lumOff val="80000"/>
                  <a:alpha val="25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89" name="椭圆 88"/>
          <p:cNvSpPr/>
          <p:nvPr/>
        </p:nvSpPr>
        <p:spPr>
          <a:xfrm>
            <a:off x="7170057" y="-1972802"/>
            <a:ext cx="5215604" cy="5215604"/>
          </a:xfrm>
          <a:prstGeom prst="ellipse">
            <a:avLst/>
          </a:prstGeom>
          <a:gradFill flip="none" rotWithShape="1">
            <a:gsLst>
              <a:gs pos="0">
                <a:schemeClr val="accent1">
                  <a:alpha val="55000"/>
                </a:schemeClr>
              </a:gs>
              <a:gs pos="100000">
                <a:schemeClr val="accent1">
                  <a:lumMod val="20000"/>
                  <a:lumOff val="80000"/>
                  <a:alpha val="43000"/>
                </a:schemeClr>
              </a:gs>
            </a:gsLst>
            <a:lin ang="18900000" scaled="1"/>
            <a:tileRect/>
          </a:gradFill>
          <a:ln>
            <a:noFill/>
          </a:ln>
          <a:effectLst>
            <a:softEdge rad="12573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0" name="椭圆 89"/>
          <p:cNvSpPr/>
          <p:nvPr/>
        </p:nvSpPr>
        <p:spPr>
          <a:xfrm>
            <a:off x="7408842" y="440639"/>
            <a:ext cx="6349120" cy="6349120"/>
          </a:xfrm>
          <a:prstGeom prst="ellipse">
            <a:avLst/>
          </a:prstGeom>
          <a:gradFill flip="none" rotWithShape="1">
            <a:gsLst>
              <a:gs pos="0">
                <a:schemeClr val="accent2">
                  <a:alpha val="76000"/>
                </a:schemeClr>
              </a:gs>
              <a:gs pos="100000">
                <a:schemeClr val="accent2">
                  <a:lumMod val="20000"/>
                  <a:lumOff val="80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2" name="文本框 11"/>
          <p:cNvSpPr txBox="1"/>
          <p:nvPr/>
        </p:nvSpPr>
        <p:spPr>
          <a:xfrm>
            <a:off x="351259" y="251982"/>
            <a:ext cx="2587414" cy="461665"/>
          </a:xfrm>
          <a:prstGeom prst="rect">
            <a:avLst/>
          </a:prstGeom>
          <a:noFill/>
        </p:spPr>
        <p:txBody>
          <a:bodyPr wrap="square" rtlCol="0">
            <a:spAutoFit/>
          </a:bodyPr>
          <a:lstStyle/>
          <a:p>
            <a:r>
              <a:rPr lang="en-US" altLang="zh-CN" sz="2400" dirty="0" err="1"/>
              <a:t>DifGAN</a:t>
            </a:r>
            <a:endParaRPr lang="zh-CN" altLang="en-US" sz="2400" dirty="0"/>
          </a:p>
        </p:txBody>
      </p:sp>
      <p:graphicFrame>
        <p:nvGraphicFramePr>
          <p:cNvPr id="2" name="表格 13"/>
          <p:cNvGraphicFramePr>
            <a:graphicFrameLocks noGrp="1"/>
          </p:cNvGraphicFramePr>
          <p:nvPr/>
        </p:nvGraphicFramePr>
        <p:xfrm>
          <a:off x="351259" y="923530"/>
          <a:ext cx="5293604" cy="5090798"/>
        </p:xfrm>
        <a:graphic>
          <a:graphicData uri="http://schemas.openxmlformats.org/drawingml/2006/table">
            <a:tbl>
              <a:tblPr firstRow="1" bandRow="1">
                <a:tableStyleId>{5C22544A-7EE6-4342-B048-85BDC9FD1C3A}</a:tableStyleId>
              </a:tblPr>
              <a:tblGrid>
                <a:gridCol w="262779">
                  <a:extLst>
                    <a:ext uri="{9D8B030D-6E8A-4147-A177-3AD203B41FA5}">
                      <a16:colId xmlns:a16="http://schemas.microsoft.com/office/drawing/2014/main" val="20000"/>
                    </a:ext>
                  </a:extLst>
                </a:gridCol>
                <a:gridCol w="1466629">
                  <a:extLst>
                    <a:ext uri="{9D8B030D-6E8A-4147-A177-3AD203B41FA5}">
                      <a16:colId xmlns:a16="http://schemas.microsoft.com/office/drawing/2014/main" val="20001"/>
                    </a:ext>
                  </a:extLst>
                </a:gridCol>
                <a:gridCol w="298174">
                  <a:extLst>
                    <a:ext uri="{9D8B030D-6E8A-4147-A177-3AD203B41FA5}">
                      <a16:colId xmlns:a16="http://schemas.microsoft.com/office/drawing/2014/main" val="20002"/>
                    </a:ext>
                  </a:extLst>
                </a:gridCol>
                <a:gridCol w="1470991">
                  <a:extLst>
                    <a:ext uri="{9D8B030D-6E8A-4147-A177-3AD203B41FA5}">
                      <a16:colId xmlns:a16="http://schemas.microsoft.com/office/drawing/2014/main" val="20003"/>
                    </a:ext>
                  </a:extLst>
                </a:gridCol>
                <a:gridCol w="337930">
                  <a:extLst>
                    <a:ext uri="{9D8B030D-6E8A-4147-A177-3AD203B41FA5}">
                      <a16:colId xmlns:a16="http://schemas.microsoft.com/office/drawing/2014/main" val="20004"/>
                    </a:ext>
                  </a:extLst>
                </a:gridCol>
                <a:gridCol w="1457101">
                  <a:extLst>
                    <a:ext uri="{9D8B030D-6E8A-4147-A177-3AD203B41FA5}">
                      <a16:colId xmlns:a16="http://schemas.microsoft.com/office/drawing/2014/main" val="20005"/>
                    </a:ext>
                  </a:extLst>
                </a:gridCol>
              </a:tblGrid>
              <a:tr h="462662">
                <a:tc>
                  <a:txBody>
                    <a:bodyPr/>
                    <a:lstStyle/>
                    <a:p>
                      <a:pPr algn="ctr"/>
                      <a:r>
                        <a:rPr lang="en-US" altLang="zh-CN" dirty="0"/>
                        <a:t>b</a:t>
                      </a:r>
                      <a:endParaRPr lang="zh-CN" altLang="en-US" dirty="0"/>
                    </a:p>
                  </a:txBody>
                  <a:tcPr/>
                </a:tc>
                <a:tc>
                  <a:txBody>
                    <a:bodyPr/>
                    <a:lstStyle/>
                    <a:p>
                      <a:pPr algn="ctr"/>
                      <a:r>
                        <a:rPr lang="en-US" altLang="zh-CN" dirty="0"/>
                        <a:t>image</a:t>
                      </a:r>
                      <a:endParaRPr lang="zh-CN" altLang="en-US" dirty="0"/>
                    </a:p>
                  </a:txBody>
                  <a:tcPr/>
                </a:tc>
                <a:tc>
                  <a:txBody>
                    <a:bodyPr/>
                    <a:lstStyle/>
                    <a:p>
                      <a:pPr algn="ctr"/>
                      <a:r>
                        <a:rPr lang="en-US" altLang="zh-CN" dirty="0"/>
                        <a:t>b</a:t>
                      </a:r>
                      <a:endParaRPr lang="zh-CN" altLang="en-US" dirty="0"/>
                    </a:p>
                  </a:txBody>
                  <a:tcPr/>
                </a:tc>
                <a:tc>
                  <a:txBody>
                    <a:bodyPr/>
                    <a:lstStyle/>
                    <a:p>
                      <a:pPr algn="ctr"/>
                      <a:r>
                        <a:rPr lang="en-US" altLang="zh-CN" dirty="0"/>
                        <a:t>image</a:t>
                      </a:r>
                      <a:endParaRPr lang="zh-CN" altLang="en-US" dirty="0"/>
                    </a:p>
                  </a:txBody>
                  <a:tcPr/>
                </a:tc>
                <a:tc>
                  <a:txBody>
                    <a:bodyPr/>
                    <a:lstStyle/>
                    <a:p>
                      <a:pPr algn="ctr"/>
                      <a:r>
                        <a:rPr lang="en-US" altLang="zh-CN" dirty="0"/>
                        <a:t>b</a:t>
                      </a:r>
                      <a:endParaRPr lang="zh-CN" altLang="en-US" dirty="0"/>
                    </a:p>
                  </a:txBody>
                  <a:tcPr/>
                </a:tc>
                <a:tc>
                  <a:txBody>
                    <a:bodyPr/>
                    <a:lstStyle/>
                    <a:p>
                      <a:pPr algn="ctr"/>
                      <a:r>
                        <a:rPr lang="en-US" altLang="zh-CN" dirty="0"/>
                        <a:t>image</a:t>
                      </a:r>
                      <a:endParaRPr lang="zh-CN" altLang="en-US" dirty="0"/>
                    </a:p>
                  </a:txBody>
                  <a:tcPr/>
                </a:tc>
                <a:extLst>
                  <a:ext uri="{0D108BD9-81ED-4DB2-BD59-A6C34878D82A}">
                    <a16:rowId xmlns:a16="http://schemas.microsoft.com/office/drawing/2014/main" val="10000"/>
                  </a:ext>
                </a:extLst>
              </a:tr>
              <a:tr h="1488353">
                <a:tc>
                  <a:txBody>
                    <a:bodyPr/>
                    <a:lstStyle/>
                    <a:p>
                      <a:r>
                        <a:rPr lang="en-US" altLang="zh-CN" dirty="0"/>
                        <a:t>1000</a:t>
                      </a:r>
                      <a:endParaRPr lang="zh-CN" altLang="en-US" dirty="0"/>
                    </a:p>
                  </a:txBody>
                  <a:tcPr/>
                </a:tc>
                <a:tc>
                  <a:txBody>
                    <a:bodyPr/>
                    <a:lstStyle/>
                    <a:p>
                      <a:endParaRPr lang="zh-CN" altLang="en-US" dirty="0"/>
                    </a:p>
                  </a:txBody>
                  <a:tcPr/>
                </a:tc>
                <a:tc>
                  <a:txBody>
                    <a:bodyPr/>
                    <a:lstStyle/>
                    <a:p>
                      <a:r>
                        <a:rPr lang="en-US" altLang="zh-CN" dirty="0"/>
                        <a:t>4000</a:t>
                      </a:r>
                      <a:endParaRPr lang="zh-CN" altLang="en-US" dirty="0"/>
                    </a:p>
                  </a:txBody>
                  <a:tcPr/>
                </a:tc>
                <a:tc>
                  <a:txBody>
                    <a:bodyPr/>
                    <a:lstStyle/>
                    <a:p>
                      <a:endParaRPr lang="zh-CN" altLang="en-US" dirty="0"/>
                    </a:p>
                  </a:txBody>
                  <a:tcPr/>
                </a:tc>
                <a:tc>
                  <a:txBody>
                    <a:bodyPr/>
                    <a:lstStyle/>
                    <a:p>
                      <a:r>
                        <a:rPr lang="en-US" altLang="zh-CN" dirty="0"/>
                        <a:t>8000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1488732">
                <a:tc>
                  <a:txBody>
                    <a:bodyPr/>
                    <a:lstStyle/>
                    <a:p>
                      <a:r>
                        <a:rPr lang="en-US" altLang="zh-CN" dirty="0"/>
                        <a:t>20000</a:t>
                      </a:r>
                      <a:endParaRPr lang="zh-CN" altLang="en-US" dirty="0"/>
                    </a:p>
                  </a:txBody>
                  <a:tcPr/>
                </a:tc>
                <a:tc>
                  <a:txBody>
                    <a:bodyPr/>
                    <a:lstStyle/>
                    <a:p>
                      <a:endParaRPr lang="zh-CN" altLang="en-US" dirty="0"/>
                    </a:p>
                  </a:txBody>
                  <a:tcPr/>
                </a:tc>
                <a:tc>
                  <a:txBody>
                    <a:bodyPr/>
                    <a:lstStyle/>
                    <a:p>
                      <a:r>
                        <a:rPr lang="en-US" altLang="zh-CN" dirty="0"/>
                        <a:t>30000</a:t>
                      </a:r>
                      <a:endParaRPr lang="zh-CN" altLang="en-US" dirty="0"/>
                    </a:p>
                  </a:txBody>
                  <a:tcPr/>
                </a:tc>
                <a:tc>
                  <a:txBody>
                    <a:bodyPr/>
                    <a:lstStyle/>
                    <a:p>
                      <a:endParaRPr lang="zh-CN" altLang="en-US" dirty="0"/>
                    </a:p>
                  </a:txBody>
                  <a:tcPr/>
                </a:tc>
                <a:tc>
                  <a:txBody>
                    <a:bodyPr/>
                    <a:lstStyle/>
                    <a:p>
                      <a:r>
                        <a:rPr lang="en-US" altLang="zh-CN" dirty="0"/>
                        <a:t>40000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2"/>
                  </a:ext>
                </a:extLst>
              </a:tr>
              <a:tr h="1651051">
                <a:tc>
                  <a:txBody>
                    <a:bodyPr/>
                    <a:lstStyle/>
                    <a:p>
                      <a:r>
                        <a:rPr lang="en-US" altLang="zh-CN" dirty="0"/>
                        <a:t>50000</a:t>
                      </a:r>
                      <a:endParaRPr lang="zh-CN" altLang="en-US" dirty="0"/>
                    </a:p>
                  </a:txBody>
                  <a:tcPr/>
                </a:tc>
                <a:tc>
                  <a:txBody>
                    <a:bodyPr/>
                    <a:lstStyle/>
                    <a:p>
                      <a:endParaRPr lang="zh-CN" altLang="en-US" dirty="0"/>
                    </a:p>
                  </a:txBody>
                  <a:tcPr/>
                </a:tc>
                <a:tc>
                  <a:txBody>
                    <a:bodyPr/>
                    <a:lstStyle/>
                    <a:p>
                      <a:r>
                        <a:rPr lang="en-US" altLang="zh-CN" dirty="0"/>
                        <a:t>60000</a:t>
                      </a:r>
                      <a:endParaRPr lang="zh-CN" altLang="en-US" dirty="0"/>
                    </a:p>
                  </a:txBody>
                  <a:tcPr/>
                </a:tc>
                <a:tc>
                  <a:txBody>
                    <a:bodyPr/>
                    <a:lstStyle/>
                    <a:p>
                      <a:endParaRPr lang="zh-CN" altLang="en-US" dirty="0"/>
                    </a:p>
                  </a:txBody>
                  <a:tcPr/>
                </a:tc>
                <a:tc>
                  <a:txBody>
                    <a:bodyPr/>
                    <a:lstStyle/>
                    <a:p>
                      <a:r>
                        <a:rPr lang="en-US" altLang="zh-CN" dirty="0"/>
                        <a:t>90000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3"/>
                  </a:ext>
                </a:extLst>
              </a:tr>
            </a:tbl>
          </a:graphicData>
        </a:graphic>
      </p:graphicFrame>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112" y="1409525"/>
            <a:ext cx="1452726" cy="1452726"/>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194" y="1417405"/>
            <a:ext cx="1444846" cy="1444846"/>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4299" y="1417405"/>
            <a:ext cx="1444846" cy="1444846"/>
          </a:xfrm>
          <a:prstGeom prst="rect">
            <a:avLst/>
          </a:prstGeom>
        </p:spPr>
      </p:pic>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112" y="2892552"/>
            <a:ext cx="1452724" cy="1452724"/>
          </a:xfrm>
          <a:prstGeom prst="rect">
            <a:avLst/>
          </a:prstGeom>
        </p:spPr>
      </p:pic>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8205" y="2892551"/>
            <a:ext cx="1452725" cy="1452725"/>
          </a:xfrm>
          <a:prstGeom prst="rect">
            <a:avLst/>
          </a:prstGeom>
        </p:spPr>
      </p:pic>
      <p:pic>
        <p:nvPicPr>
          <p:cNvPr id="22" name="图片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4299" y="2890156"/>
            <a:ext cx="1444846" cy="1444846"/>
          </a:xfrm>
          <a:prstGeom prst="rect">
            <a:avLst/>
          </a:prstGeom>
        </p:spPr>
      </p:pic>
      <p:pic>
        <p:nvPicPr>
          <p:cNvPr id="24" name="图片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2112" y="4481746"/>
            <a:ext cx="1452724" cy="1452724"/>
          </a:xfrm>
          <a:prstGeom prst="rect">
            <a:avLst/>
          </a:prstGeom>
        </p:spPr>
      </p:pic>
      <p:pic>
        <p:nvPicPr>
          <p:cNvPr id="26" name="图片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80764" y="4478627"/>
            <a:ext cx="1444845" cy="1444845"/>
          </a:xfrm>
          <a:prstGeom prst="rect">
            <a:avLst/>
          </a:prstGeom>
        </p:spPr>
      </p:pic>
      <p:pic>
        <p:nvPicPr>
          <p:cNvPr id="28" name="图片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03892" y="4478626"/>
            <a:ext cx="1444846" cy="1444846"/>
          </a:xfrm>
          <a:prstGeom prst="rect">
            <a:avLst/>
          </a:prstGeom>
        </p:spPr>
      </p:pic>
      <p:sp>
        <p:nvSpPr>
          <p:cNvPr id="3" name="文本框 2"/>
          <p:cNvSpPr txBox="1"/>
          <p:nvPr/>
        </p:nvSpPr>
        <p:spPr>
          <a:xfrm>
            <a:off x="6547139" y="1809056"/>
            <a:ext cx="2746191" cy="523220"/>
          </a:xfrm>
          <a:prstGeom prst="rect">
            <a:avLst/>
          </a:prstGeom>
          <a:noFill/>
        </p:spPr>
        <p:txBody>
          <a:bodyPr wrap="square" rtlCol="0">
            <a:spAutoFit/>
          </a:bodyPr>
          <a:lstStyle/>
          <a:p>
            <a:r>
              <a:rPr lang="en-US" altLang="zh-CN" sz="2800" dirty="0"/>
              <a:t>(No Good)</a:t>
            </a:r>
            <a:endParaRPr lang="zh-CN" altLang="en-US"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矩形 86"/>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a:p>
        </p:txBody>
      </p:sp>
      <p:sp>
        <p:nvSpPr>
          <p:cNvPr id="88" name="椭圆 87"/>
          <p:cNvSpPr/>
          <p:nvPr/>
        </p:nvSpPr>
        <p:spPr>
          <a:xfrm>
            <a:off x="4309988" y="2398707"/>
            <a:ext cx="6164356" cy="6164356"/>
          </a:xfrm>
          <a:prstGeom prst="ellipse">
            <a:avLst/>
          </a:prstGeom>
          <a:gradFill flip="none" rotWithShape="1">
            <a:gsLst>
              <a:gs pos="0">
                <a:schemeClr val="accent1">
                  <a:alpha val="55000"/>
                </a:schemeClr>
              </a:gs>
              <a:gs pos="100000">
                <a:schemeClr val="accent1">
                  <a:lumMod val="20000"/>
                  <a:lumOff val="80000"/>
                  <a:alpha val="25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89" name="椭圆 88"/>
          <p:cNvSpPr/>
          <p:nvPr/>
        </p:nvSpPr>
        <p:spPr>
          <a:xfrm>
            <a:off x="7170057" y="-1972802"/>
            <a:ext cx="5215604" cy="5215604"/>
          </a:xfrm>
          <a:prstGeom prst="ellipse">
            <a:avLst/>
          </a:prstGeom>
          <a:gradFill flip="none" rotWithShape="1">
            <a:gsLst>
              <a:gs pos="0">
                <a:schemeClr val="accent1">
                  <a:alpha val="55000"/>
                </a:schemeClr>
              </a:gs>
              <a:gs pos="100000">
                <a:schemeClr val="accent1">
                  <a:lumMod val="20000"/>
                  <a:lumOff val="80000"/>
                  <a:alpha val="43000"/>
                </a:schemeClr>
              </a:gs>
            </a:gsLst>
            <a:lin ang="18900000" scaled="1"/>
            <a:tileRect/>
          </a:gradFill>
          <a:ln>
            <a:noFill/>
          </a:ln>
          <a:effectLst>
            <a:softEdge rad="12573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0" name="椭圆 89"/>
          <p:cNvSpPr/>
          <p:nvPr/>
        </p:nvSpPr>
        <p:spPr>
          <a:xfrm>
            <a:off x="7463283" y="440639"/>
            <a:ext cx="6349120" cy="6349120"/>
          </a:xfrm>
          <a:prstGeom prst="ellipse">
            <a:avLst/>
          </a:prstGeom>
          <a:gradFill flip="none" rotWithShape="1">
            <a:gsLst>
              <a:gs pos="0">
                <a:schemeClr val="accent2">
                  <a:alpha val="76000"/>
                </a:schemeClr>
              </a:gs>
              <a:gs pos="100000">
                <a:schemeClr val="accent2">
                  <a:lumMod val="20000"/>
                  <a:lumOff val="80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 name="矩形 3"/>
          <p:cNvSpPr>
            <a:spLocks noChangeArrowheads="1"/>
          </p:cNvSpPr>
          <p:nvPr/>
        </p:nvSpPr>
        <p:spPr bwMode="auto">
          <a:xfrm>
            <a:off x="1598324" y="3210152"/>
            <a:ext cx="887602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ysClr val="windowText" lastClr="000000"/>
                </a:solidFill>
                <a:latin typeface="Arial" panose="020B0604020202020204" pitchFamily="34" charset="0"/>
              </a:defRPr>
            </a:lvl1pPr>
            <a:lvl2pPr marL="457200" eaLnBrk="0" fontAlgn="base" hangingPunct="0">
              <a:spcBef>
                <a:spcPct val="0"/>
              </a:spcBef>
              <a:spcAft>
                <a:spcPct val="0"/>
              </a:spcAft>
              <a:defRPr>
                <a:solidFill>
                  <a:sysClr val="windowText" lastClr="000000"/>
                </a:solidFill>
                <a:latin typeface="Arial" panose="020B0604020202020204" pitchFamily="34" charset="0"/>
              </a:defRPr>
            </a:lvl2pPr>
            <a:lvl3pPr marL="914400" eaLnBrk="0" fontAlgn="base" hangingPunct="0">
              <a:spcBef>
                <a:spcPct val="0"/>
              </a:spcBef>
              <a:spcAft>
                <a:spcPct val="0"/>
              </a:spcAft>
              <a:defRPr>
                <a:solidFill>
                  <a:sysClr val="windowText" lastClr="000000"/>
                </a:solidFill>
                <a:latin typeface="Arial" panose="020B0604020202020204" pitchFamily="34" charset="0"/>
              </a:defRPr>
            </a:lvl3pPr>
            <a:lvl4pPr marL="1371600" eaLnBrk="0" fontAlgn="base" hangingPunct="0">
              <a:spcBef>
                <a:spcPct val="0"/>
              </a:spcBef>
              <a:spcAft>
                <a:spcPct val="0"/>
              </a:spcAft>
              <a:defRPr>
                <a:solidFill>
                  <a:sysClr val="windowText" lastClr="000000"/>
                </a:solidFill>
                <a:latin typeface="Arial" panose="020B0604020202020204" pitchFamily="34" charset="0"/>
              </a:defRPr>
            </a:lvl4pPr>
            <a:lvl5pPr marL="1828800" eaLnBrk="0" fontAlgn="base" hangingPunct="0">
              <a:spcBef>
                <a:spcPct val="0"/>
              </a:spcBef>
              <a:spcAft>
                <a:spcPct val="0"/>
              </a:spcAft>
              <a:defRPr>
                <a:solidFill>
                  <a:sysClr val="windowText" lastClr="000000"/>
                </a:solidFill>
                <a:latin typeface="Arial" panose="020B0604020202020204" pitchFamily="34" charset="0"/>
              </a:defRPr>
            </a:lvl5pPr>
            <a:lvl6pPr marL="2286000" eaLnBrk="0" fontAlgn="base" hangingPunct="0">
              <a:spcBef>
                <a:spcPct val="0"/>
              </a:spcBef>
              <a:spcAft>
                <a:spcPct val="0"/>
              </a:spcAft>
              <a:defRPr>
                <a:solidFill>
                  <a:sysClr val="windowText" lastClr="000000"/>
                </a:solidFill>
                <a:latin typeface="Arial" panose="020B0604020202020204" pitchFamily="34" charset="0"/>
              </a:defRPr>
            </a:lvl6pPr>
            <a:lvl7pPr marL="2743200" eaLnBrk="0" fontAlgn="base" hangingPunct="0">
              <a:spcBef>
                <a:spcPct val="0"/>
              </a:spcBef>
              <a:spcAft>
                <a:spcPct val="0"/>
              </a:spcAft>
              <a:defRPr>
                <a:solidFill>
                  <a:sysClr val="windowText" lastClr="000000"/>
                </a:solidFill>
                <a:latin typeface="Arial" panose="020B0604020202020204" pitchFamily="34" charset="0"/>
              </a:defRPr>
            </a:lvl7pPr>
            <a:lvl8pPr marL="3200400" eaLnBrk="0" fontAlgn="base" hangingPunct="0">
              <a:spcBef>
                <a:spcPct val="0"/>
              </a:spcBef>
              <a:spcAft>
                <a:spcPct val="0"/>
              </a:spcAft>
              <a:defRPr>
                <a:solidFill>
                  <a:sysClr val="windowText" lastClr="000000"/>
                </a:solidFill>
                <a:latin typeface="Arial" panose="020B0604020202020204" pitchFamily="34" charset="0"/>
              </a:defRPr>
            </a:lvl8pPr>
            <a:lvl9pPr marL="3657600" eaLnBrk="0" fontAlgn="base" hangingPunct="0">
              <a:spcBef>
                <a:spcPct val="0"/>
              </a:spcBef>
              <a:spcAft>
                <a:spcPct val="0"/>
              </a:spcAft>
              <a:defRPr>
                <a:solidFill>
                  <a:sysClr val="windowText" lastClr="000000"/>
                </a:solidFill>
                <a:latin typeface="Arial" panose="020B0604020202020204" pitchFamily="34" charset="0"/>
              </a:defRPr>
            </a:lvl9pPr>
          </a:lstStyle>
          <a:p>
            <a:pPr defTabSz="609600"/>
            <a:r>
              <a:rPr lang="en-US" altLang="zh-CN" sz="3600" dirty="0">
                <a:solidFill>
                  <a:schemeClr val="accent1"/>
                </a:solidFill>
                <a:latin typeface="+mj-lt"/>
                <a:ea typeface="微软雅黑" panose="020B0503020204020204" pitchFamily="34" charset="-122"/>
                <a:cs typeface="字魂59号-创粗黑" panose="00000500000000000000" pitchFamily="2" charset="-122"/>
                <a:sym typeface="字魂59号-创粗黑" panose="00000500000000000000" pitchFamily="2" charset="-122"/>
              </a:rPr>
              <a:t>Qualitive and Quantitative Analysis</a:t>
            </a:r>
            <a:endParaRPr lang="en-US" altLang="en-US" sz="3600" dirty="0">
              <a:solidFill>
                <a:schemeClr val="accent1"/>
              </a:solidFill>
              <a:latin typeface="+mj-lt"/>
              <a:ea typeface="微软雅黑" panose="020B0503020204020204" pitchFamily="34" charset="-122"/>
              <a:cs typeface="字魂59号-创粗黑" panose="00000500000000000000" pitchFamily="2" charset="-122"/>
              <a:sym typeface="字魂59号-创粗黑" panose="00000500000000000000" pitchFamily="2" charset="-122"/>
            </a:endParaRPr>
          </a:p>
        </p:txBody>
      </p:sp>
      <p:sp>
        <p:nvSpPr>
          <p:cNvPr id="5" name="文本框 4"/>
          <p:cNvSpPr txBox="1"/>
          <p:nvPr/>
        </p:nvSpPr>
        <p:spPr>
          <a:xfrm>
            <a:off x="4116327" y="3278393"/>
            <a:ext cx="2154436" cy="646331"/>
          </a:xfrm>
          <a:prstGeom prst="rect">
            <a:avLst/>
          </a:prstGeom>
          <a:noFill/>
        </p:spPr>
        <p:txBody>
          <a:bodyPr wrap="none" lIns="0" tIns="0" rIns="0" bIns="0" rtlCol="0">
            <a:scene3d>
              <a:camera prst="orthographicFront"/>
              <a:lightRig rig="threePt" dir="t"/>
            </a:scene3d>
            <a:sp3d contourW="12700"/>
          </a:bodyPr>
          <a:lstStyle/>
          <a:p>
            <a:endParaRPr lang="zh-CN" altLang="en-US" sz="4200" b="1" dirty="0">
              <a:solidFill>
                <a:schemeClr val="accent1"/>
              </a:solidFill>
              <a:latin typeface="Times New Roman" panose="02020603050405020304" pitchFamily="18" charset="0"/>
              <a:ea typeface="+mj-ea"/>
              <a:cs typeface="Times New Roman" panose="02020603050405020304" pitchFamily="18" charset="0"/>
              <a:sym typeface="字魂59号-创粗黑" panose="00000500000000000000"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a:p>
        </p:txBody>
      </p:sp>
      <p:sp>
        <p:nvSpPr>
          <p:cNvPr id="78" name="矩形: 圆角 77"/>
          <p:cNvSpPr/>
          <p:nvPr/>
        </p:nvSpPr>
        <p:spPr>
          <a:xfrm>
            <a:off x="605969" y="2344543"/>
            <a:ext cx="10976431" cy="2714576"/>
          </a:xfrm>
          <a:prstGeom prst="roundRect">
            <a:avLst>
              <a:gd name="adj" fmla="val 8583"/>
            </a:avLst>
          </a:prstGeom>
          <a:gradFill flip="none" rotWithShape="1">
            <a:gsLst>
              <a:gs pos="93000">
                <a:schemeClr val="bg1">
                  <a:alpha val="0"/>
                </a:schemeClr>
              </a:gs>
              <a:gs pos="93000">
                <a:schemeClr val="accent1"/>
              </a:gs>
            </a:gsLst>
            <a:lin ang="0" scaled="1"/>
            <a:tileRect/>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76" name="文本框 75"/>
          <p:cNvSpPr txBox="1"/>
          <p:nvPr/>
        </p:nvSpPr>
        <p:spPr>
          <a:xfrm>
            <a:off x="9149041" y="1146895"/>
            <a:ext cx="2433358" cy="553998"/>
          </a:xfrm>
          <a:prstGeom prst="rect">
            <a:avLst/>
          </a:prstGeom>
          <a:noFill/>
        </p:spPr>
        <p:txBody>
          <a:bodyPr wrap="none" lIns="0" tIns="0" rIns="0" bIns="0" rtlCol="0">
            <a:spAutoFit/>
          </a:bodyPr>
          <a:lstStyle/>
          <a:p>
            <a:pPr algn="r"/>
            <a:r>
              <a:rPr lang="en-US" altLang="zh-CN" sz="3600" dirty="0">
                <a:solidFill>
                  <a:schemeClr val="accent1"/>
                </a:solidFill>
                <a:latin typeface="+mj-lt"/>
                <a:ea typeface="+mj-ea"/>
              </a:rPr>
              <a:t>C</a:t>
            </a:r>
            <a:r>
              <a:rPr lang="en-US" altLang="zh-CN" sz="3600" dirty="0">
                <a:solidFill>
                  <a:schemeClr val="tx1">
                    <a:lumMod val="85000"/>
                    <a:lumOff val="15000"/>
                  </a:schemeClr>
                </a:solidFill>
                <a:latin typeface="+mj-lt"/>
                <a:ea typeface="+mj-ea"/>
              </a:rPr>
              <a:t>ONTENT</a:t>
            </a:r>
            <a:endParaRPr lang="zh-CN" altLang="en-US" sz="3600" dirty="0">
              <a:solidFill>
                <a:schemeClr val="tx1">
                  <a:lumMod val="85000"/>
                  <a:lumOff val="15000"/>
                </a:schemeClr>
              </a:solidFill>
              <a:latin typeface="+mj-lt"/>
              <a:ea typeface="+mj-ea"/>
            </a:endParaRPr>
          </a:p>
        </p:txBody>
      </p:sp>
      <p:sp>
        <p:nvSpPr>
          <p:cNvPr id="79" name="椭圆 78"/>
          <p:cNvSpPr/>
          <p:nvPr/>
        </p:nvSpPr>
        <p:spPr>
          <a:xfrm>
            <a:off x="738032" y="4779056"/>
            <a:ext cx="147998" cy="14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nvGrpSpPr>
          <p:cNvPr id="80" name="组合 79"/>
          <p:cNvGrpSpPr/>
          <p:nvPr/>
        </p:nvGrpSpPr>
        <p:grpSpPr>
          <a:xfrm>
            <a:off x="1716882" y="2679278"/>
            <a:ext cx="3403454" cy="430887"/>
            <a:chOff x="2877421" y="2717377"/>
            <a:chExt cx="3403454" cy="430887"/>
          </a:xfrm>
        </p:grpSpPr>
        <p:sp>
          <p:nvSpPr>
            <p:cNvPr id="60" name="文本框 59"/>
            <p:cNvSpPr txBox="1"/>
            <p:nvPr/>
          </p:nvSpPr>
          <p:spPr>
            <a:xfrm>
              <a:off x="3476261" y="2717377"/>
              <a:ext cx="2804614" cy="430887"/>
            </a:xfrm>
            <a:prstGeom prst="rect">
              <a:avLst/>
            </a:prstGeom>
            <a:noFill/>
          </p:spPr>
          <p:txBody>
            <a:bodyPr wrap="none" lIns="0" tIns="0" rIns="0" bIns="0">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INTRODUCTION</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4" name="矩形 73"/>
            <p:cNvSpPr/>
            <p:nvPr/>
          </p:nvSpPr>
          <p:spPr>
            <a:xfrm>
              <a:off x="2877421" y="3021806"/>
              <a:ext cx="511652" cy="1023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 name="文本框 10"/>
            <p:cNvSpPr txBox="1"/>
            <p:nvPr/>
          </p:nvSpPr>
          <p:spPr>
            <a:xfrm>
              <a:off x="2918444" y="2717377"/>
              <a:ext cx="429605" cy="430887"/>
            </a:xfrm>
            <a:prstGeom prst="rect">
              <a:avLst/>
            </a:prstGeom>
            <a:noFill/>
          </p:spPr>
          <p:txBody>
            <a:bodyPr wrap="none" lIns="0" tIns="0" rIns="0" bIns="0">
              <a:spAutoFit/>
            </a:bodyPr>
            <a:lstStyle/>
            <a:p>
              <a:pPr algn="ctr"/>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01</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93" name="组合 92"/>
          <p:cNvGrpSpPr/>
          <p:nvPr/>
        </p:nvGrpSpPr>
        <p:grpSpPr>
          <a:xfrm>
            <a:off x="1716882" y="3454282"/>
            <a:ext cx="2197739" cy="430887"/>
            <a:chOff x="2877421" y="2717377"/>
            <a:chExt cx="2197739" cy="430887"/>
          </a:xfrm>
        </p:grpSpPr>
        <p:sp>
          <p:nvSpPr>
            <p:cNvPr id="94" name="文本框 93"/>
            <p:cNvSpPr txBox="1"/>
            <p:nvPr/>
          </p:nvSpPr>
          <p:spPr>
            <a:xfrm>
              <a:off x="3476261" y="2717377"/>
              <a:ext cx="1598899" cy="430887"/>
            </a:xfrm>
            <a:prstGeom prst="rect">
              <a:avLst/>
            </a:prstGeom>
            <a:noFill/>
          </p:spPr>
          <p:txBody>
            <a:bodyPr wrap="none" lIns="0" tIns="0" rIns="0" bIns="0">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METHOD</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5" name="矩形 94"/>
            <p:cNvSpPr/>
            <p:nvPr/>
          </p:nvSpPr>
          <p:spPr>
            <a:xfrm>
              <a:off x="2877421" y="3021806"/>
              <a:ext cx="511652" cy="1023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6" name="文本框 95"/>
            <p:cNvSpPr txBox="1"/>
            <p:nvPr/>
          </p:nvSpPr>
          <p:spPr>
            <a:xfrm>
              <a:off x="2923253" y="2717377"/>
              <a:ext cx="419987" cy="430887"/>
            </a:xfrm>
            <a:prstGeom prst="rect">
              <a:avLst/>
            </a:prstGeom>
            <a:noFill/>
          </p:spPr>
          <p:txBody>
            <a:bodyPr wrap="none" lIns="0" tIns="0" rIns="0" bIns="0">
              <a:spAutoFit/>
            </a:bodyPr>
            <a:lstStyle/>
            <a:p>
              <a:pPr algn="ctr"/>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02</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97" name="组合 96"/>
          <p:cNvGrpSpPr/>
          <p:nvPr/>
        </p:nvGrpSpPr>
        <p:grpSpPr>
          <a:xfrm>
            <a:off x="5865790" y="2679278"/>
            <a:ext cx="2798160" cy="430887"/>
            <a:chOff x="2877421" y="2717377"/>
            <a:chExt cx="2798160" cy="430887"/>
          </a:xfrm>
        </p:grpSpPr>
        <p:sp>
          <p:nvSpPr>
            <p:cNvPr id="98" name="文本框 97"/>
            <p:cNvSpPr txBox="1"/>
            <p:nvPr/>
          </p:nvSpPr>
          <p:spPr>
            <a:xfrm>
              <a:off x="3476261" y="2717377"/>
              <a:ext cx="2199320" cy="430887"/>
            </a:xfrm>
            <a:prstGeom prst="rect">
              <a:avLst/>
            </a:prstGeom>
            <a:noFill/>
          </p:spPr>
          <p:txBody>
            <a:bodyPr wrap="none" lIns="0" tIns="0" rIns="0" bIns="0">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DISCUSSION</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9" name="矩形 98"/>
            <p:cNvSpPr/>
            <p:nvPr/>
          </p:nvSpPr>
          <p:spPr>
            <a:xfrm>
              <a:off x="2877421" y="3021806"/>
              <a:ext cx="511652" cy="1023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00" name="文本框 99"/>
            <p:cNvSpPr txBox="1"/>
            <p:nvPr/>
          </p:nvSpPr>
          <p:spPr>
            <a:xfrm>
              <a:off x="2923253" y="2717377"/>
              <a:ext cx="419987" cy="430887"/>
            </a:xfrm>
            <a:prstGeom prst="rect">
              <a:avLst/>
            </a:prstGeom>
            <a:noFill/>
          </p:spPr>
          <p:txBody>
            <a:bodyPr wrap="none" lIns="0" tIns="0" rIns="0" bIns="0">
              <a:spAutoFit/>
            </a:bodyPr>
            <a:lstStyle/>
            <a:p>
              <a:pPr algn="ctr"/>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04</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01" name="组合 100"/>
          <p:cNvGrpSpPr/>
          <p:nvPr/>
        </p:nvGrpSpPr>
        <p:grpSpPr>
          <a:xfrm>
            <a:off x="5865790" y="3454282"/>
            <a:ext cx="3317533" cy="430887"/>
            <a:chOff x="2877421" y="2717377"/>
            <a:chExt cx="3317533" cy="430887"/>
          </a:xfrm>
        </p:grpSpPr>
        <p:sp>
          <p:nvSpPr>
            <p:cNvPr id="102" name="文本框 101"/>
            <p:cNvSpPr txBox="1"/>
            <p:nvPr/>
          </p:nvSpPr>
          <p:spPr>
            <a:xfrm>
              <a:off x="3476261" y="2717377"/>
              <a:ext cx="2718693" cy="430887"/>
            </a:xfrm>
            <a:prstGeom prst="rect">
              <a:avLst/>
            </a:prstGeom>
            <a:noFill/>
          </p:spPr>
          <p:txBody>
            <a:bodyPr wrap="none" lIns="0" tIns="0" rIns="0" bIns="0">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FUTHUR STUDY</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3" name="矩形 102"/>
            <p:cNvSpPr/>
            <p:nvPr/>
          </p:nvSpPr>
          <p:spPr>
            <a:xfrm>
              <a:off x="2877421" y="3021806"/>
              <a:ext cx="511652" cy="1023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04" name="文本框 103"/>
            <p:cNvSpPr txBox="1"/>
            <p:nvPr/>
          </p:nvSpPr>
          <p:spPr>
            <a:xfrm>
              <a:off x="2923253" y="2717377"/>
              <a:ext cx="419987" cy="430887"/>
            </a:xfrm>
            <a:prstGeom prst="rect">
              <a:avLst/>
            </a:prstGeom>
            <a:noFill/>
          </p:spPr>
          <p:txBody>
            <a:bodyPr wrap="none" lIns="0" tIns="0" rIns="0" bIns="0">
              <a:spAutoFit/>
            </a:bodyPr>
            <a:lstStyle/>
            <a:p>
              <a:pPr algn="ctr"/>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05</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65" name="组合 64"/>
          <p:cNvGrpSpPr/>
          <p:nvPr/>
        </p:nvGrpSpPr>
        <p:grpSpPr>
          <a:xfrm>
            <a:off x="1716882" y="4229287"/>
            <a:ext cx="3037008" cy="430887"/>
            <a:chOff x="2877421" y="2717377"/>
            <a:chExt cx="3037008" cy="430887"/>
          </a:xfrm>
        </p:grpSpPr>
        <p:sp>
          <p:nvSpPr>
            <p:cNvPr id="66" name="文本框 65"/>
            <p:cNvSpPr txBox="1"/>
            <p:nvPr/>
          </p:nvSpPr>
          <p:spPr>
            <a:xfrm>
              <a:off x="3476261" y="2717377"/>
              <a:ext cx="2438168" cy="430887"/>
            </a:xfrm>
            <a:prstGeom prst="rect">
              <a:avLst/>
            </a:prstGeom>
            <a:noFill/>
          </p:spPr>
          <p:txBody>
            <a:bodyPr wrap="none" lIns="0" tIns="0" rIns="0" bIns="0">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EXPERIMENTS</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7" name="矩形 66"/>
            <p:cNvSpPr/>
            <p:nvPr/>
          </p:nvSpPr>
          <p:spPr>
            <a:xfrm>
              <a:off x="2877421" y="3021806"/>
              <a:ext cx="511652" cy="1023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68" name="文本框 67"/>
            <p:cNvSpPr txBox="1"/>
            <p:nvPr/>
          </p:nvSpPr>
          <p:spPr>
            <a:xfrm>
              <a:off x="2923253" y="2717377"/>
              <a:ext cx="419987" cy="430887"/>
            </a:xfrm>
            <a:prstGeom prst="rect">
              <a:avLst/>
            </a:prstGeom>
            <a:noFill/>
          </p:spPr>
          <p:txBody>
            <a:bodyPr wrap="none" lIns="0" tIns="0" rIns="0" bIns="0">
              <a:spAutoFit/>
            </a:bodyPr>
            <a:lstStyle/>
            <a:p>
              <a:pPr algn="ctr"/>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03</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5865790" y="4229287"/>
            <a:ext cx="2785336" cy="430887"/>
            <a:chOff x="2877421" y="2717377"/>
            <a:chExt cx="2785336" cy="430887"/>
          </a:xfrm>
        </p:grpSpPr>
        <p:sp>
          <p:nvSpPr>
            <p:cNvPr id="3" name="文本框 2"/>
            <p:cNvSpPr txBox="1"/>
            <p:nvPr/>
          </p:nvSpPr>
          <p:spPr>
            <a:xfrm>
              <a:off x="3476261" y="2717377"/>
              <a:ext cx="2186496" cy="430887"/>
            </a:xfrm>
            <a:prstGeom prst="rect">
              <a:avLst/>
            </a:prstGeom>
            <a:noFill/>
          </p:spPr>
          <p:txBody>
            <a:bodyPr wrap="none" lIns="0" tIns="0" rIns="0" bIns="0">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REFERENCES</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2877421" y="3021806"/>
              <a:ext cx="511652" cy="1023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6" name="文本框 5"/>
            <p:cNvSpPr txBox="1"/>
            <p:nvPr/>
          </p:nvSpPr>
          <p:spPr>
            <a:xfrm>
              <a:off x="2923252" y="2717377"/>
              <a:ext cx="419988" cy="430887"/>
            </a:xfrm>
            <a:prstGeom prst="rect">
              <a:avLst/>
            </a:prstGeom>
            <a:noFill/>
          </p:spPr>
          <p:txBody>
            <a:bodyPr wrap="none" lIns="0" tIns="0" rIns="0" bIns="0">
              <a:spAutoFit/>
            </a:bodyPr>
            <a:lstStyle/>
            <a:p>
              <a:pPr algn="ctr"/>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06</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矩形 86"/>
          <p:cNvSpPr/>
          <p:nvPr/>
        </p:nvSpPr>
        <p:spPr>
          <a:xfrm>
            <a:off x="-4499"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a:p>
        </p:txBody>
      </p:sp>
      <p:sp>
        <p:nvSpPr>
          <p:cNvPr id="12" name="文本框 11"/>
          <p:cNvSpPr txBox="1"/>
          <p:nvPr/>
        </p:nvSpPr>
        <p:spPr>
          <a:xfrm>
            <a:off x="467128" y="375530"/>
            <a:ext cx="2587414" cy="461665"/>
          </a:xfrm>
          <a:prstGeom prst="rect">
            <a:avLst/>
          </a:prstGeom>
          <a:noFill/>
        </p:spPr>
        <p:txBody>
          <a:bodyPr wrap="square" rtlCol="0">
            <a:spAutoFit/>
          </a:bodyPr>
          <a:lstStyle/>
          <a:p>
            <a:r>
              <a:rPr lang="en-US" altLang="zh-CN" sz="2400" dirty="0"/>
              <a:t>Marked By FID</a:t>
            </a:r>
            <a:endParaRPr lang="zh-CN" altLang="en-US" sz="2400" dirty="0"/>
          </a:p>
        </p:txBody>
      </p:sp>
      <p:graphicFrame>
        <p:nvGraphicFramePr>
          <p:cNvPr id="5" name="图表 4"/>
          <p:cNvGraphicFramePr/>
          <p:nvPr/>
        </p:nvGraphicFramePr>
        <p:xfrm>
          <a:off x="2011680" y="1212725"/>
          <a:ext cx="7551868" cy="4833073"/>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矩形 86"/>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a:p>
        </p:txBody>
      </p:sp>
      <p:sp>
        <p:nvSpPr>
          <p:cNvPr id="88" name="椭圆 87"/>
          <p:cNvSpPr/>
          <p:nvPr/>
        </p:nvSpPr>
        <p:spPr>
          <a:xfrm>
            <a:off x="4309988" y="2398707"/>
            <a:ext cx="6164356" cy="6164356"/>
          </a:xfrm>
          <a:prstGeom prst="ellipse">
            <a:avLst/>
          </a:prstGeom>
          <a:gradFill flip="none" rotWithShape="1">
            <a:gsLst>
              <a:gs pos="0">
                <a:schemeClr val="accent1">
                  <a:alpha val="55000"/>
                </a:schemeClr>
              </a:gs>
              <a:gs pos="100000">
                <a:schemeClr val="accent1">
                  <a:lumMod val="20000"/>
                  <a:lumOff val="80000"/>
                  <a:alpha val="25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89" name="椭圆 88"/>
          <p:cNvSpPr/>
          <p:nvPr/>
        </p:nvSpPr>
        <p:spPr>
          <a:xfrm>
            <a:off x="7170057" y="-1972802"/>
            <a:ext cx="5215604" cy="5215604"/>
          </a:xfrm>
          <a:prstGeom prst="ellipse">
            <a:avLst/>
          </a:prstGeom>
          <a:gradFill flip="none" rotWithShape="1">
            <a:gsLst>
              <a:gs pos="0">
                <a:schemeClr val="accent1">
                  <a:alpha val="55000"/>
                </a:schemeClr>
              </a:gs>
              <a:gs pos="100000">
                <a:schemeClr val="accent1">
                  <a:lumMod val="20000"/>
                  <a:lumOff val="80000"/>
                  <a:alpha val="43000"/>
                </a:schemeClr>
              </a:gs>
            </a:gsLst>
            <a:lin ang="18900000" scaled="1"/>
            <a:tileRect/>
          </a:gradFill>
          <a:ln>
            <a:noFill/>
          </a:ln>
          <a:effectLst>
            <a:softEdge rad="12573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0" name="椭圆 89"/>
          <p:cNvSpPr/>
          <p:nvPr/>
        </p:nvSpPr>
        <p:spPr>
          <a:xfrm>
            <a:off x="7408842" y="375530"/>
            <a:ext cx="6349120" cy="6349120"/>
          </a:xfrm>
          <a:prstGeom prst="ellipse">
            <a:avLst/>
          </a:prstGeom>
          <a:gradFill flip="none" rotWithShape="1">
            <a:gsLst>
              <a:gs pos="0">
                <a:schemeClr val="accent2">
                  <a:alpha val="76000"/>
                </a:schemeClr>
              </a:gs>
              <a:gs pos="100000">
                <a:schemeClr val="accent2">
                  <a:lumMod val="20000"/>
                  <a:lumOff val="80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 name="矩形 3"/>
          <p:cNvSpPr>
            <a:spLocks noChangeArrowheads="1"/>
          </p:cNvSpPr>
          <p:nvPr/>
        </p:nvSpPr>
        <p:spPr bwMode="auto">
          <a:xfrm>
            <a:off x="2344563" y="3233335"/>
            <a:ext cx="11541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ysClr val="windowText" lastClr="000000"/>
                </a:solidFill>
                <a:latin typeface="Arial" panose="020B0604020202020204" pitchFamily="34" charset="0"/>
              </a:defRPr>
            </a:lvl1pPr>
            <a:lvl2pPr marL="457200" eaLnBrk="0" fontAlgn="base" hangingPunct="0">
              <a:spcBef>
                <a:spcPct val="0"/>
              </a:spcBef>
              <a:spcAft>
                <a:spcPct val="0"/>
              </a:spcAft>
              <a:defRPr>
                <a:solidFill>
                  <a:sysClr val="windowText" lastClr="000000"/>
                </a:solidFill>
                <a:latin typeface="Arial" panose="020B0604020202020204" pitchFamily="34" charset="0"/>
              </a:defRPr>
            </a:lvl2pPr>
            <a:lvl3pPr marL="914400" eaLnBrk="0" fontAlgn="base" hangingPunct="0">
              <a:spcBef>
                <a:spcPct val="0"/>
              </a:spcBef>
              <a:spcAft>
                <a:spcPct val="0"/>
              </a:spcAft>
              <a:defRPr>
                <a:solidFill>
                  <a:sysClr val="windowText" lastClr="000000"/>
                </a:solidFill>
                <a:latin typeface="Arial" panose="020B0604020202020204" pitchFamily="34" charset="0"/>
              </a:defRPr>
            </a:lvl3pPr>
            <a:lvl4pPr marL="1371600" eaLnBrk="0" fontAlgn="base" hangingPunct="0">
              <a:spcBef>
                <a:spcPct val="0"/>
              </a:spcBef>
              <a:spcAft>
                <a:spcPct val="0"/>
              </a:spcAft>
              <a:defRPr>
                <a:solidFill>
                  <a:sysClr val="windowText" lastClr="000000"/>
                </a:solidFill>
                <a:latin typeface="Arial" panose="020B0604020202020204" pitchFamily="34" charset="0"/>
              </a:defRPr>
            </a:lvl4pPr>
            <a:lvl5pPr marL="1828800" eaLnBrk="0" fontAlgn="base" hangingPunct="0">
              <a:spcBef>
                <a:spcPct val="0"/>
              </a:spcBef>
              <a:spcAft>
                <a:spcPct val="0"/>
              </a:spcAft>
              <a:defRPr>
                <a:solidFill>
                  <a:sysClr val="windowText" lastClr="000000"/>
                </a:solidFill>
                <a:latin typeface="Arial" panose="020B0604020202020204" pitchFamily="34" charset="0"/>
              </a:defRPr>
            </a:lvl5pPr>
            <a:lvl6pPr marL="2286000" eaLnBrk="0" fontAlgn="base" hangingPunct="0">
              <a:spcBef>
                <a:spcPct val="0"/>
              </a:spcBef>
              <a:spcAft>
                <a:spcPct val="0"/>
              </a:spcAft>
              <a:defRPr>
                <a:solidFill>
                  <a:sysClr val="windowText" lastClr="000000"/>
                </a:solidFill>
                <a:latin typeface="Arial" panose="020B0604020202020204" pitchFamily="34" charset="0"/>
              </a:defRPr>
            </a:lvl6pPr>
            <a:lvl7pPr marL="2743200" eaLnBrk="0" fontAlgn="base" hangingPunct="0">
              <a:spcBef>
                <a:spcPct val="0"/>
              </a:spcBef>
              <a:spcAft>
                <a:spcPct val="0"/>
              </a:spcAft>
              <a:defRPr>
                <a:solidFill>
                  <a:sysClr val="windowText" lastClr="000000"/>
                </a:solidFill>
                <a:latin typeface="Arial" panose="020B0604020202020204" pitchFamily="34" charset="0"/>
              </a:defRPr>
            </a:lvl7pPr>
            <a:lvl8pPr marL="3200400" eaLnBrk="0" fontAlgn="base" hangingPunct="0">
              <a:spcBef>
                <a:spcPct val="0"/>
              </a:spcBef>
              <a:spcAft>
                <a:spcPct val="0"/>
              </a:spcAft>
              <a:defRPr>
                <a:solidFill>
                  <a:sysClr val="windowText" lastClr="000000"/>
                </a:solidFill>
                <a:latin typeface="Arial" panose="020B0604020202020204" pitchFamily="34" charset="0"/>
              </a:defRPr>
            </a:lvl8pPr>
            <a:lvl9pPr marL="3657600" eaLnBrk="0" fontAlgn="base" hangingPunct="0">
              <a:spcBef>
                <a:spcPct val="0"/>
              </a:spcBef>
              <a:spcAft>
                <a:spcPct val="0"/>
              </a:spcAft>
              <a:defRPr>
                <a:solidFill>
                  <a:sysClr val="windowText" lastClr="000000"/>
                </a:solidFill>
                <a:latin typeface="Arial" panose="020B0604020202020204" pitchFamily="34" charset="0"/>
              </a:defRPr>
            </a:lvl9pPr>
          </a:lstStyle>
          <a:p>
            <a:pPr defTabSz="609600"/>
            <a:r>
              <a:rPr lang="en-US" altLang="en-US" sz="5400" dirty="0">
                <a:solidFill>
                  <a:schemeClr val="accent1"/>
                </a:solidFill>
                <a:latin typeface="+mj-lt"/>
                <a:ea typeface="微软雅黑" panose="020B0503020204020204" pitchFamily="34" charset="-122"/>
                <a:cs typeface="字魂59号-创粗黑" panose="00000500000000000000" pitchFamily="2" charset="-122"/>
                <a:sym typeface="字魂59号-创粗黑" panose="00000500000000000000" pitchFamily="2" charset="-122"/>
              </a:rPr>
              <a:t>04.</a:t>
            </a:r>
          </a:p>
        </p:txBody>
      </p:sp>
      <p:grpSp>
        <p:nvGrpSpPr>
          <p:cNvPr id="32" name="组合 31"/>
          <p:cNvGrpSpPr/>
          <p:nvPr/>
        </p:nvGrpSpPr>
        <p:grpSpPr>
          <a:xfrm>
            <a:off x="1202635" y="3242802"/>
            <a:ext cx="758698" cy="721881"/>
            <a:chOff x="1403496" y="3905250"/>
            <a:chExt cx="670313" cy="721881"/>
          </a:xfrm>
        </p:grpSpPr>
        <p:sp>
          <p:nvSpPr>
            <p:cNvPr id="6" name="矩形: 圆角 5"/>
            <p:cNvSpPr/>
            <p:nvPr/>
          </p:nvSpPr>
          <p:spPr>
            <a:xfrm>
              <a:off x="1403496" y="4025900"/>
              <a:ext cx="43314" cy="426606"/>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28" name="矩形: 圆角 27"/>
            <p:cNvSpPr/>
            <p:nvPr/>
          </p:nvSpPr>
          <p:spPr>
            <a:xfrm>
              <a:off x="1557056" y="4054475"/>
              <a:ext cx="45719" cy="572656"/>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29" name="矩形: 圆角 28"/>
            <p:cNvSpPr/>
            <p:nvPr/>
          </p:nvSpPr>
          <p:spPr>
            <a:xfrm>
              <a:off x="1714067" y="3905250"/>
              <a:ext cx="45719" cy="667906"/>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0" name="矩形: 圆角 29"/>
            <p:cNvSpPr/>
            <p:nvPr/>
          </p:nvSpPr>
          <p:spPr>
            <a:xfrm>
              <a:off x="1871078" y="3990975"/>
              <a:ext cx="45719" cy="409575"/>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1" name="矩形: 圆角 30"/>
            <p:cNvSpPr/>
            <p:nvPr/>
          </p:nvSpPr>
          <p:spPr>
            <a:xfrm>
              <a:off x="2028090" y="4054475"/>
              <a:ext cx="45719" cy="346075"/>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5" name="文本框 4"/>
          <p:cNvSpPr txBox="1"/>
          <p:nvPr/>
        </p:nvSpPr>
        <p:spPr>
          <a:xfrm>
            <a:off x="4116327" y="3278393"/>
            <a:ext cx="2154436" cy="646331"/>
          </a:xfrm>
          <a:prstGeom prst="rect">
            <a:avLst/>
          </a:prstGeom>
          <a:noFill/>
        </p:spPr>
        <p:txBody>
          <a:bodyPr wrap="none" lIns="0" tIns="0" rIns="0" bIns="0" rtlCol="0">
            <a:scene3d>
              <a:camera prst="orthographicFront"/>
              <a:lightRig rig="threePt" dir="t"/>
            </a:scene3d>
            <a:sp3d contourW="12700"/>
          </a:bodyPr>
          <a:lstStyle/>
          <a:p>
            <a:r>
              <a:rPr lang="en-US" altLang="zh-CN" sz="4200" b="1" dirty="0">
                <a:solidFill>
                  <a:schemeClr val="accent1"/>
                </a:solidFill>
                <a:latin typeface="Times New Roman" panose="02020603050405020304" pitchFamily="18" charset="0"/>
                <a:ea typeface="+mj-ea"/>
                <a:cs typeface="Times New Roman" panose="02020603050405020304" pitchFamily="18" charset="0"/>
                <a:sym typeface="字魂59号-创粗黑" panose="00000500000000000000" pitchFamily="2" charset="-122"/>
              </a:rPr>
              <a:t>DISCUSSION</a:t>
            </a:r>
            <a:endParaRPr lang="zh-CN" altLang="en-US" sz="4200" b="1" dirty="0">
              <a:solidFill>
                <a:schemeClr val="accent1"/>
              </a:solidFill>
              <a:latin typeface="Times New Roman" panose="02020603050405020304" pitchFamily="18" charset="0"/>
              <a:ea typeface="+mj-ea"/>
              <a:cs typeface="Times New Roman" panose="02020603050405020304" pitchFamily="18" charset="0"/>
              <a:sym typeface="字魂59号-创粗黑" panose="00000500000000000000"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dirty="0"/>
          </a:p>
        </p:txBody>
      </p:sp>
      <p:sp>
        <p:nvSpPr>
          <p:cNvPr id="2" name="文本框 1"/>
          <p:cNvSpPr txBox="1"/>
          <p:nvPr/>
        </p:nvSpPr>
        <p:spPr>
          <a:xfrm>
            <a:off x="616992" y="340149"/>
            <a:ext cx="5133008" cy="430887"/>
          </a:xfrm>
          <a:prstGeom prst="rect">
            <a:avLst/>
          </a:prstGeom>
          <a:noFill/>
        </p:spPr>
        <p:txBody>
          <a:bodyPr wrap="none" lIns="0" tIns="0" rIns="0" bIns="0">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Generative Learning Trilemma</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493903" y="1186774"/>
            <a:ext cx="5794209" cy="4974201"/>
          </a:xfrm>
          <a:prstGeom prst="rect">
            <a:avLst/>
          </a:prstGeom>
        </p:spPr>
      </p:pic>
      <p:grpSp>
        <p:nvGrpSpPr>
          <p:cNvPr id="37" name="组合 36"/>
          <p:cNvGrpSpPr/>
          <p:nvPr/>
        </p:nvGrpSpPr>
        <p:grpSpPr>
          <a:xfrm>
            <a:off x="7306780" y="1498535"/>
            <a:ext cx="2859251" cy="4365039"/>
            <a:chOff x="7306780" y="1498535"/>
            <a:chExt cx="2859251" cy="4365039"/>
          </a:xfrm>
        </p:grpSpPr>
        <p:cxnSp>
          <p:nvCxnSpPr>
            <p:cNvPr id="3" name="直接连接符 2"/>
            <p:cNvCxnSpPr>
              <a:stCxn id="16" idx="2"/>
              <a:endCxn id="10" idx="6"/>
            </p:cNvCxnSpPr>
            <p:nvPr/>
          </p:nvCxnSpPr>
          <p:spPr>
            <a:xfrm flipV="1">
              <a:off x="8717249" y="2487549"/>
              <a:ext cx="6" cy="676536"/>
            </a:xfrm>
            <a:prstGeom prst="line">
              <a:avLst/>
            </a:prstGeom>
            <a:ln w="25400">
              <a:headEnd type="oval" w="sm" len="sm"/>
              <a:tailEnd type="triangle" w="lg" len="lg"/>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rot="5400000">
              <a:off x="6553886" y="2251429"/>
              <a:ext cx="4365039" cy="2859251"/>
              <a:chOff x="1110317" y="-2213884"/>
              <a:chExt cx="9497229" cy="7102853"/>
            </a:xfrm>
          </p:grpSpPr>
          <p:grpSp>
            <p:nvGrpSpPr>
              <p:cNvPr id="7" name="组合 6"/>
              <p:cNvGrpSpPr/>
              <p:nvPr/>
            </p:nvGrpSpPr>
            <p:grpSpPr>
              <a:xfrm>
                <a:off x="4734136" y="-2118707"/>
                <a:ext cx="2151849" cy="7007676"/>
                <a:chOff x="574188" y="-2118707"/>
                <a:chExt cx="2151849" cy="7007676"/>
              </a:xfrm>
            </p:grpSpPr>
            <p:sp>
              <p:nvSpPr>
                <p:cNvPr id="16" name="椭圆 15"/>
                <p:cNvSpPr/>
                <p:nvPr/>
              </p:nvSpPr>
              <p:spPr>
                <a:xfrm>
                  <a:off x="574188" y="-2118707"/>
                  <a:ext cx="2151849" cy="7007676"/>
                </a:xfrm>
                <a:prstGeom prst="ellipse">
                  <a:avLst/>
                </a:prstGeom>
                <a:gradFill flip="none" rotWithShape="1">
                  <a:gsLst>
                    <a:gs pos="1000">
                      <a:schemeClr val="accent2">
                        <a:alpha val="0"/>
                      </a:schemeClr>
                    </a:gs>
                    <a:gs pos="100000">
                      <a:schemeClr val="accent2">
                        <a:alpha val="20000"/>
                      </a:schemeClr>
                    </a:gs>
                  </a:gsLst>
                  <a:path path="circle">
                    <a:fillToRect r="100000" b="100000"/>
                  </a:path>
                  <a:tileRect l="-100000" t="-100000"/>
                </a:gradFill>
                <a:ln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p>
              </p:txBody>
            </p:sp>
            <p:sp>
              <p:nvSpPr>
                <p:cNvPr id="17" name="文本框 16"/>
                <p:cNvSpPr txBox="1"/>
                <p:nvPr/>
              </p:nvSpPr>
              <p:spPr>
                <a:xfrm rot="16200000">
                  <a:off x="-1490889" y="1160430"/>
                  <a:ext cx="6367418" cy="602680"/>
                </a:xfrm>
                <a:prstGeom prst="rect">
                  <a:avLst/>
                </a:prstGeom>
                <a:noFill/>
              </p:spPr>
              <p:txBody>
                <a:bodyPr wrap="none" lIns="0" tIns="0" rIns="0" bIns="0">
                  <a:spAutoFit/>
                </a:bodyPr>
                <a:lstStyle>
                  <a:defPPr>
                    <a:defRPr lang="zh-CN"/>
                  </a:defPPr>
                  <a:lvl1pPr>
                    <a:defRPr>
                      <a:solidFill>
                        <a:schemeClr val="accent1"/>
                      </a:solidFill>
                      <a:latin typeface="OPPOSans B" panose="00020600040101010101" pitchFamily="18" charset="-122"/>
                      <a:ea typeface="OPPOSans B" panose="00020600040101010101" pitchFamily="18" charset="-122"/>
                    </a:defRPr>
                  </a:lvl1pPr>
                </a:lstStyle>
                <a:p>
                  <a:pPr algn="ctr"/>
                  <a:r>
                    <a:rPr lang="en-US" altLang="zh-CN" dirty="0">
                      <a:latin typeface="微软雅黑" panose="020B0503020204020204" pitchFamily="34" charset="-122"/>
                      <a:ea typeface="微软雅黑" panose="020B0503020204020204" pitchFamily="34" charset="-122"/>
                    </a:rPr>
                    <a:t>High Dimensional GAN</a:t>
                  </a:r>
                  <a:endParaRPr lang="zh-CN" altLang="en-US" dirty="0">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8455700" y="-2213884"/>
                <a:ext cx="2151846" cy="7007686"/>
                <a:chOff x="135804" y="-2213884"/>
                <a:chExt cx="2151846" cy="7007686"/>
              </a:xfrm>
            </p:grpSpPr>
            <p:sp>
              <p:nvSpPr>
                <p:cNvPr id="13" name="椭圆 12"/>
                <p:cNvSpPr/>
                <p:nvPr/>
              </p:nvSpPr>
              <p:spPr>
                <a:xfrm>
                  <a:off x="135804" y="-2213884"/>
                  <a:ext cx="2151846" cy="7007686"/>
                </a:xfrm>
                <a:prstGeom prst="ellipse">
                  <a:avLst/>
                </a:prstGeom>
                <a:gradFill flip="none" rotWithShape="1">
                  <a:gsLst>
                    <a:gs pos="1000">
                      <a:schemeClr val="accent2">
                        <a:alpha val="0"/>
                      </a:schemeClr>
                    </a:gs>
                    <a:gs pos="100000">
                      <a:schemeClr val="accent2">
                        <a:alpha val="20000"/>
                      </a:schemeClr>
                    </a:gs>
                  </a:gsLst>
                  <a:path path="circle">
                    <a:fillToRect r="100000" b="100000"/>
                  </a:path>
                  <a:tileRect l="-100000" t="-100000"/>
                </a:gradFill>
                <a:ln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p>
              </p:txBody>
            </p:sp>
            <p:sp>
              <p:nvSpPr>
                <p:cNvPr id="14" name="文本框 13"/>
                <p:cNvSpPr txBox="1"/>
                <p:nvPr/>
              </p:nvSpPr>
              <p:spPr>
                <a:xfrm rot="16200000">
                  <a:off x="-452793" y="939149"/>
                  <a:ext cx="3511651" cy="610613"/>
                </a:xfrm>
                <a:prstGeom prst="rect">
                  <a:avLst/>
                </a:prstGeom>
                <a:noFill/>
              </p:spPr>
              <p:txBody>
                <a:bodyPr wrap="square" lIns="0" tIns="0" rIns="0" bIns="0">
                  <a:spAutoFit/>
                </a:bodyPr>
                <a:lstStyle>
                  <a:defPPr>
                    <a:defRPr lang="zh-CN"/>
                  </a:defPPr>
                  <a:lvl1pPr>
                    <a:defRPr>
                      <a:solidFill>
                        <a:schemeClr val="accent1"/>
                      </a:solidFill>
                      <a:latin typeface="OPPOSans B" panose="00020600040101010101" pitchFamily="18" charset="-122"/>
                      <a:ea typeface="OPPOSans B" panose="00020600040101010101" pitchFamily="18" charset="-122"/>
                    </a:defRPr>
                  </a:lvl1pPr>
                </a:lstStyle>
                <a:p>
                  <a:pPr algn="ctr"/>
                  <a:r>
                    <a:rPr lang="en-US" altLang="zh-CN" dirty="0" err="1">
                      <a:latin typeface="微软雅黑" panose="020B0503020204020204" pitchFamily="34" charset="-122"/>
                      <a:ea typeface="微软雅黑" panose="020B0503020204020204" pitchFamily="34" charset="-122"/>
                    </a:rPr>
                    <a:t>DifGAN</a:t>
                  </a:r>
                  <a:endParaRPr lang="zh-CN" altLang="en-US" dirty="0">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1110317" y="-2118729"/>
                <a:ext cx="2151848" cy="7007691"/>
                <a:chOff x="1110317" y="-2118729"/>
                <a:chExt cx="2151848" cy="7007691"/>
              </a:xfrm>
            </p:grpSpPr>
            <p:sp>
              <p:nvSpPr>
                <p:cNvPr id="10" name="椭圆 9"/>
                <p:cNvSpPr/>
                <p:nvPr/>
              </p:nvSpPr>
              <p:spPr>
                <a:xfrm>
                  <a:off x="1110317" y="-2118729"/>
                  <a:ext cx="2151848" cy="7007691"/>
                </a:xfrm>
                <a:prstGeom prst="ellipse">
                  <a:avLst/>
                </a:prstGeom>
                <a:gradFill flip="none" rotWithShape="1">
                  <a:gsLst>
                    <a:gs pos="1000">
                      <a:schemeClr val="accent2">
                        <a:alpha val="0"/>
                      </a:schemeClr>
                    </a:gs>
                    <a:gs pos="100000">
                      <a:schemeClr val="accent2">
                        <a:alpha val="20000"/>
                      </a:schemeClr>
                    </a:gs>
                  </a:gsLst>
                  <a:path path="circle">
                    <a:fillToRect r="100000" b="100000"/>
                  </a:path>
                  <a:tileRect l="-100000" t="-100000"/>
                </a:gradFill>
                <a:ln cap="rnd">
                  <a:solidFill>
                    <a:schemeClr val="accent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1" name="文本框 10"/>
                <p:cNvSpPr txBox="1"/>
                <p:nvPr/>
              </p:nvSpPr>
              <p:spPr>
                <a:xfrm rot="16200000">
                  <a:off x="251697" y="1083790"/>
                  <a:ext cx="3946285" cy="602680"/>
                </a:xfrm>
                <a:prstGeom prst="rect">
                  <a:avLst/>
                </a:prstGeom>
                <a:noFill/>
              </p:spPr>
              <p:txBody>
                <a:bodyPr wrap="none" lIns="0" tIns="0" rIns="0" bIns="0">
                  <a:spAutoFit/>
                </a:bodyPr>
                <a:lstStyle>
                  <a:defPPr>
                    <a:defRPr lang="zh-CN"/>
                  </a:defPPr>
                  <a:lvl1pPr>
                    <a:defRPr>
                      <a:solidFill>
                        <a:schemeClr val="accent1"/>
                      </a:solidFill>
                      <a:latin typeface="OPPOSans B" panose="00020600040101010101" pitchFamily="18" charset="-122"/>
                      <a:ea typeface="OPPOSans B" panose="00020600040101010101" pitchFamily="18" charset="-122"/>
                    </a:defRPr>
                  </a:lvl1pPr>
                </a:lstStyle>
                <a:p>
                  <a:r>
                    <a:rPr lang="en-US" altLang="zh-CN" dirty="0">
                      <a:latin typeface="微软雅黑" panose="020B0503020204020204" pitchFamily="34" charset="-122"/>
                      <a:ea typeface="微软雅黑" panose="020B0503020204020204" pitchFamily="34" charset="-122"/>
                    </a:rPr>
                    <a:t>Diffusion GAN</a:t>
                  </a:r>
                  <a:endParaRPr lang="zh-CN" altLang="en-US" dirty="0">
                    <a:latin typeface="微软雅黑" panose="020B0503020204020204" pitchFamily="34" charset="-122"/>
                    <a:ea typeface="微软雅黑" panose="020B0503020204020204" pitchFamily="34" charset="-122"/>
                  </a:endParaRPr>
                </a:p>
              </p:txBody>
            </p:sp>
          </p:grpSp>
        </p:grpSp>
        <p:cxnSp>
          <p:nvCxnSpPr>
            <p:cNvPr id="29" name="直接连接符 28"/>
            <p:cNvCxnSpPr/>
            <p:nvPr/>
          </p:nvCxnSpPr>
          <p:spPr>
            <a:xfrm flipV="1">
              <a:off x="8717253" y="4170245"/>
              <a:ext cx="3" cy="687167"/>
            </a:xfrm>
            <a:prstGeom prst="line">
              <a:avLst/>
            </a:prstGeom>
            <a:ln w="25400">
              <a:headEnd type="triangle" w="lg" len="lg"/>
              <a:tailEnd type="none" w="sm" len="sm"/>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0" y="3874"/>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dirty="0"/>
          </a:p>
        </p:txBody>
      </p:sp>
      <p:sp>
        <p:nvSpPr>
          <p:cNvPr id="2" name="文本框 1"/>
          <p:cNvSpPr txBox="1"/>
          <p:nvPr/>
        </p:nvSpPr>
        <p:spPr>
          <a:xfrm>
            <a:off x="616992" y="340149"/>
            <a:ext cx="2053447" cy="430887"/>
          </a:xfrm>
          <a:prstGeom prst="rect">
            <a:avLst/>
          </a:prstGeom>
          <a:noFill/>
        </p:spPr>
        <p:txBody>
          <a:bodyPr wrap="none" lIns="0" tIns="0" rIns="0" bIns="0">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Significance</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42" name="组合 141"/>
          <p:cNvGrpSpPr/>
          <p:nvPr/>
        </p:nvGrpSpPr>
        <p:grpSpPr>
          <a:xfrm>
            <a:off x="4163721" y="1496720"/>
            <a:ext cx="3864558" cy="3864558"/>
            <a:chOff x="4163721" y="1496720"/>
            <a:chExt cx="3864558" cy="3864558"/>
          </a:xfrm>
        </p:grpSpPr>
        <p:sp>
          <p:nvSpPr>
            <p:cNvPr id="143" name="椭圆 142"/>
            <p:cNvSpPr/>
            <p:nvPr/>
          </p:nvSpPr>
          <p:spPr>
            <a:xfrm>
              <a:off x="4163721" y="1496720"/>
              <a:ext cx="3864558" cy="38645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44" name="等腰三角形 143"/>
            <p:cNvSpPr/>
            <p:nvPr/>
          </p:nvSpPr>
          <p:spPr>
            <a:xfrm>
              <a:off x="4677728" y="1874290"/>
              <a:ext cx="2836544" cy="2445296"/>
            </a:xfrm>
            <a:prstGeom prst="triangle">
              <a:avLst/>
            </a:prstGeom>
            <a:noFill/>
            <a:ln cap="rnd">
              <a:solidFill>
                <a:schemeClr val="accent1">
                  <a:lumMod val="40000"/>
                  <a:lumOff val="60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145" name="组合 144"/>
          <p:cNvGrpSpPr/>
          <p:nvPr/>
        </p:nvGrpSpPr>
        <p:grpSpPr>
          <a:xfrm>
            <a:off x="4000500" y="1333499"/>
            <a:ext cx="4191000" cy="4191000"/>
            <a:chOff x="4000499" y="1333499"/>
            <a:chExt cx="4191000" cy="4191000"/>
          </a:xfrm>
        </p:grpSpPr>
        <p:sp>
          <p:nvSpPr>
            <p:cNvPr id="146" name="任意多边形: 形状 145"/>
            <p:cNvSpPr/>
            <p:nvPr/>
          </p:nvSpPr>
          <p:spPr>
            <a:xfrm>
              <a:off x="4462462" y="1881187"/>
              <a:ext cx="1633537" cy="2445067"/>
            </a:xfrm>
            <a:custGeom>
              <a:avLst/>
              <a:gdLst>
                <a:gd name="connsiteX0" fmla="*/ 215265 w 1633537"/>
                <a:gd name="connsiteY0" fmla="*/ 2445068 h 2445067"/>
                <a:gd name="connsiteX1" fmla="*/ 0 w 1633537"/>
                <a:gd name="connsiteY1" fmla="*/ 1633538 h 2445067"/>
                <a:gd name="connsiteX2" fmla="*/ 292417 w 1633537"/>
                <a:gd name="connsiteY2" fmla="*/ 701040 h 2445067"/>
                <a:gd name="connsiteX3" fmla="*/ 1633538 w 1633537"/>
                <a:gd name="connsiteY3" fmla="*/ 0 h 2445067"/>
              </a:gdLst>
              <a:ahLst/>
              <a:cxnLst>
                <a:cxn ang="0">
                  <a:pos x="connsiteX0" y="connsiteY0"/>
                </a:cxn>
                <a:cxn ang="0">
                  <a:pos x="connsiteX1" y="connsiteY1"/>
                </a:cxn>
                <a:cxn ang="0">
                  <a:pos x="connsiteX2" y="connsiteY2"/>
                </a:cxn>
                <a:cxn ang="0">
                  <a:pos x="connsiteX3" y="connsiteY3"/>
                </a:cxn>
              </a:cxnLst>
              <a:rect l="l" t="t" r="r" b="b"/>
              <a:pathLst>
                <a:path w="1633537" h="2445067">
                  <a:moveTo>
                    <a:pt x="215265" y="2445068"/>
                  </a:moveTo>
                  <a:cubicBezTo>
                    <a:pt x="78105" y="2205990"/>
                    <a:pt x="0" y="1928813"/>
                    <a:pt x="0" y="1633538"/>
                  </a:cubicBezTo>
                  <a:cubicBezTo>
                    <a:pt x="0" y="1286828"/>
                    <a:pt x="107632" y="964883"/>
                    <a:pt x="292417" y="701040"/>
                  </a:cubicBezTo>
                  <a:cubicBezTo>
                    <a:pt x="587693" y="277178"/>
                    <a:pt x="1078230" y="0"/>
                    <a:pt x="1633538" y="0"/>
                  </a:cubicBezTo>
                </a:path>
              </a:pathLst>
            </a:custGeom>
            <a:noFill/>
            <a:ln w="101600" cap="rnd">
              <a:gradFill>
                <a:gsLst>
                  <a:gs pos="0">
                    <a:schemeClr val="accent1"/>
                  </a:gs>
                  <a:gs pos="100000">
                    <a:schemeClr val="accent3">
                      <a:lumMod val="40000"/>
                      <a:lumOff val="60000"/>
                    </a:schemeClr>
                  </a:gs>
                </a:gsLst>
                <a:lin ang="5400000" scaled="1"/>
              </a:gradFill>
              <a:prstDash val="solid"/>
              <a:round/>
            </a:ln>
          </p:spPr>
          <p:txBody>
            <a:bodyPr rtlCol="0" anchor="ctr">
              <a:spAutoFit/>
            </a:bodyPr>
            <a:lstStyle/>
            <a:p>
              <a:endParaRPr lang="zh-CN" altLang="en-US"/>
            </a:p>
          </p:txBody>
        </p:sp>
        <p:sp>
          <p:nvSpPr>
            <p:cNvPr id="147" name="任意多边形: 形状 146"/>
            <p:cNvSpPr/>
            <p:nvPr/>
          </p:nvSpPr>
          <p:spPr>
            <a:xfrm>
              <a:off x="4677726" y="4325302"/>
              <a:ext cx="2836544" cy="822959"/>
            </a:xfrm>
            <a:custGeom>
              <a:avLst/>
              <a:gdLst>
                <a:gd name="connsiteX0" fmla="*/ 2836545 w 2836544"/>
                <a:gd name="connsiteY0" fmla="*/ 0 h 822959"/>
                <a:gd name="connsiteX1" fmla="*/ 1418273 w 2836544"/>
                <a:gd name="connsiteY1" fmla="*/ 822960 h 822959"/>
                <a:gd name="connsiteX2" fmla="*/ 0 w 2836544"/>
                <a:gd name="connsiteY2" fmla="*/ 953 h 822959"/>
              </a:gdLst>
              <a:ahLst/>
              <a:cxnLst>
                <a:cxn ang="0">
                  <a:pos x="connsiteX0" y="connsiteY0"/>
                </a:cxn>
                <a:cxn ang="0">
                  <a:pos x="connsiteX1" y="connsiteY1"/>
                </a:cxn>
                <a:cxn ang="0">
                  <a:pos x="connsiteX2" y="connsiteY2"/>
                </a:cxn>
              </a:cxnLst>
              <a:rect l="l" t="t" r="r" b="b"/>
              <a:pathLst>
                <a:path w="2836544" h="822959">
                  <a:moveTo>
                    <a:pt x="2836545" y="0"/>
                  </a:moveTo>
                  <a:cubicBezTo>
                    <a:pt x="2554605" y="491490"/>
                    <a:pt x="2025015" y="822960"/>
                    <a:pt x="1418273" y="822960"/>
                  </a:cubicBezTo>
                  <a:cubicBezTo>
                    <a:pt x="811530" y="822960"/>
                    <a:pt x="281940" y="492442"/>
                    <a:pt x="0" y="953"/>
                  </a:cubicBezTo>
                </a:path>
              </a:pathLst>
            </a:custGeom>
            <a:noFill/>
            <a:ln w="101600" cap="rnd">
              <a:gradFill flip="none" rotWithShape="1">
                <a:gsLst>
                  <a:gs pos="0">
                    <a:schemeClr val="accent2"/>
                  </a:gs>
                  <a:gs pos="100000">
                    <a:schemeClr val="accent3">
                      <a:lumMod val="40000"/>
                      <a:lumOff val="60000"/>
                    </a:schemeClr>
                  </a:gs>
                </a:gsLst>
                <a:lin ang="10800000" scaled="1"/>
                <a:tileRect/>
              </a:gradFill>
              <a:prstDash val="solid"/>
              <a:round/>
            </a:ln>
          </p:spPr>
          <p:txBody>
            <a:bodyPr rtlCol="0" anchor="ctr">
              <a:spAutoFit/>
            </a:bodyPr>
            <a:lstStyle/>
            <a:p>
              <a:endParaRPr lang="zh-CN" altLang="en-US"/>
            </a:p>
          </p:txBody>
        </p:sp>
        <p:sp>
          <p:nvSpPr>
            <p:cNvPr id="148" name="任意多边形: 形状 147"/>
            <p:cNvSpPr/>
            <p:nvPr/>
          </p:nvSpPr>
          <p:spPr>
            <a:xfrm>
              <a:off x="4000499" y="1333499"/>
              <a:ext cx="4191000" cy="4191000"/>
            </a:xfrm>
            <a:custGeom>
              <a:avLst/>
              <a:gdLst>
                <a:gd name="connsiteX0" fmla="*/ 4191000 w 4191000"/>
                <a:gd name="connsiteY0" fmla="*/ 2095500 h 4191000"/>
                <a:gd name="connsiteX1" fmla="*/ 2095500 w 4191000"/>
                <a:gd name="connsiteY1" fmla="*/ 4191000 h 4191000"/>
                <a:gd name="connsiteX2" fmla="*/ 0 w 4191000"/>
                <a:gd name="connsiteY2" fmla="*/ 2095500 h 4191000"/>
                <a:gd name="connsiteX3" fmla="*/ 2095500 w 4191000"/>
                <a:gd name="connsiteY3" fmla="*/ 0 h 4191000"/>
                <a:gd name="connsiteX4" fmla="*/ 4191000 w 4191000"/>
                <a:gd name="connsiteY4" fmla="*/ 2095500 h 419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000" h="4191000">
                  <a:moveTo>
                    <a:pt x="4191000" y="2095500"/>
                  </a:moveTo>
                  <a:cubicBezTo>
                    <a:pt x="4191000" y="3252813"/>
                    <a:pt x="3252813" y="4191000"/>
                    <a:pt x="2095500" y="4191000"/>
                  </a:cubicBezTo>
                  <a:cubicBezTo>
                    <a:pt x="938187" y="4191000"/>
                    <a:pt x="0" y="3252813"/>
                    <a:pt x="0" y="2095500"/>
                  </a:cubicBezTo>
                  <a:cubicBezTo>
                    <a:pt x="0" y="938187"/>
                    <a:pt x="938187" y="0"/>
                    <a:pt x="2095500" y="0"/>
                  </a:cubicBezTo>
                  <a:cubicBezTo>
                    <a:pt x="3252813" y="0"/>
                    <a:pt x="4191000" y="938187"/>
                    <a:pt x="4191000" y="2095500"/>
                  </a:cubicBezTo>
                  <a:close/>
                </a:path>
              </a:pathLst>
            </a:custGeom>
            <a:noFill/>
            <a:ln w="9525" cap="flat">
              <a:noFill/>
              <a:prstDash val="solid"/>
              <a:miter/>
            </a:ln>
          </p:spPr>
          <p:txBody>
            <a:bodyPr rtlCol="0" anchor="ctr">
              <a:spAutoFit/>
            </a:bodyPr>
            <a:lstStyle/>
            <a:p>
              <a:endParaRPr lang="zh-CN" altLang="en-US"/>
            </a:p>
          </p:txBody>
        </p:sp>
      </p:grpSp>
      <p:grpSp>
        <p:nvGrpSpPr>
          <p:cNvPr id="149" name="组合 148"/>
          <p:cNvGrpSpPr/>
          <p:nvPr/>
        </p:nvGrpSpPr>
        <p:grpSpPr>
          <a:xfrm>
            <a:off x="210491" y="4188853"/>
            <a:ext cx="4298949" cy="1411186"/>
            <a:chOff x="882650" y="4115126"/>
            <a:chExt cx="4298949" cy="1411186"/>
          </a:xfrm>
        </p:grpSpPr>
        <p:sp>
          <p:nvSpPr>
            <p:cNvPr id="150" name="文本框 149"/>
            <p:cNvSpPr txBox="1"/>
            <p:nvPr/>
          </p:nvSpPr>
          <p:spPr>
            <a:xfrm>
              <a:off x="3142816" y="4115126"/>
              <a:ext cx="2038783" cy="369332"/>
            </a:xfrm>
            <a:prstGeom prst="rect">
              <a:avLst/>
            </a:prstGeom>
            <a:noFill/>
          </p:spPr>
          <p:txBody>
            <a:bodyPr wrap="square" lIns="0" tIns="0" rIns="0" bIns="0">
              <a:spAutoFit/>
            </a:bodyPr>
            <a:lstStyle/>
            <a:p>
              <a:r>
                <a:rPr lang="en-US" altLang="zh-CN" sz="2400" dirty="0">
                  <a:solidFill>
                    <a:schemeClr val="accent1"/>
                  </a:solidFill>
                  <a:latin typeface="+mj-ea"/>
                  <a:ea typeface="+mj-ea"/>
                </a:rPr>
                <a:t>Combination</a:t>
              </a:r>
            </a:p>
          </p:txBody>
        </p:sp>
        <p:sp>
          <p:nvSpPr>
            <p:cNvPr id="161" name="文本框 160"/>
            <p:cNvSpPr txBox="1"/>
            <p:nvPr/>
          </p:nvSpPr>
          <p:spPr>
            <a:xfrm>
              <a:off x="967184" y="4126321"/>
              <a:ext cx="1973039" cy="553998"/>
            </a:xfrm>
            <a:prstGeom prst="rect">
              <a:avLst/>
            </a:prstGeom>
            <a:noFill/>
          </p:spPr>
          <p:txBody>
            <a:bodyPr wrap="square" lIns="0" tIns="0" rIns="0" bIns="0">
              <a:spAutoFit/>
            </a:bodyPr>
            <a:lstStyle/>
            <a:p>
              <a:r>
                <a:rPr lang="en-US" altLang="zh-CN" dirty="0">
                  <a:solidFill>
                    <a:schemeClr val="tx1">
                      <a:lumMod val="85000"/>
                      <a:lumOff val="15000"/>
                    </a:schemeClr>
                  </a:solidFill>
                </a:rPr>
                <a:t>Trial of Combining GAN with diffusion</a:t>
              </a:r>
              <a:endParaRPr lang="zh-CN" altLang="en-US" dirty="0">
                <a:solidFill>
                  <a:schemeClr val="tx1">
                    <a:lumMod val="85000"/>
                    <a:lumOff val="15000"/>
                  </a:schemeClr>
                </a:solidFill>
              </a:endParaRPr>
            </a:p>
          </p:txBody>
        </p:sp>
        <p:sp>
          <p:nvSpPr>
            <p:cNvPr id="157" name="文本框 156"/>
            <p:cNvSpPr txBox="1"/>
            <p:nvPr/>
          </p:nvSpPr>
          <p:spPr>
            <a:xfrm>
              <a:off x="882650" y="5249313"/>
              <a:ext cx="65" cy="276999"/>
            </a:xfrm>
            <a:prstGeom prst="rect">
              <a:avLst/>
            </a:prstGeom>
            <a:noFill/>
          </p:spPr>
          <p:txBody>
            <a:bodyPr wrap="none" lIns="0" tIns="0" rIns="0" bIns="0">
              <a:spAutoFit/>
            </a:bodyPr>
            <a:lstStyle/>
            <a:p>
              <a:endParaRPr lang="zh-CN" altLang="en-US" dirty="0">
                <a:solidFill>
                  <a:schemeClr val="tx1">
                    <a:lumMod val="85000"/>
                    <a:lumOff val="15000"/>
                  </a:schemeClr>
                </a:solidFill>
              </a:endParaRPr>
            </a:p>
          </p:txBody>
        </p:sp>
        <p:grpSp>
          <p:nvGrpSpPr>
            <p:cNvPr id="154" name="组合 153"/>
            <p:cNvGrpSpPr/>
            <p:nvPr/>
          </p:nvGrpSpPr>
          <p:grpSpPr>
            <a:xfrm>
              <a:off x="2876461" y="4159862"/>
              <a:ext cx="190500" cy="1364637"/>
              <a:chOff x="9594056" y="95250"/>
              <a:chExt cx="190500" cy="190500"/>
            </a:xfrm>
          </p:grpSpPr>
          <p:cxnSp>
            <p:nvCxnSpPr>
              <p:cNvPr id="155" name="直接连接符 154"/>
              <p:cNvCxnSpPr>
                <a:stCxn id="156" idx="0"/>
                <a:endCxn id="156" idx="2"/>
              </p:cNvCxnSpPr>
              <p:nvPr/>
            </p:nvCxnSpPr>
            <p:spPr>
              <a:xfrm>
                <a:off x="9689306" y="95250"/>
                <a:ext cx="0" cy="190500"/>
              </a:xfrm>
              <a:prstGeom prst="line">
                <a:avLst/>
              </a:prstGeom>
            </p:spPr>
            <p:style>
              <a:lnRef idx="1">
                <a:schemeClr val="accent1"/>
              </a:lnRef>
              <a:fillRef idx="0">
                <a:schemeClr val="accent1"/>
              </a:fillRef>
              <a:effectRef idx="0">
                <a:schemeClr val="accent1"/>
              </a:effectRef>
              <a:fontRef idx="minor">
                <a:schemeClr val="tx1"/>
              </a:fontRef>
            </p:style>
          </p:cxnSp>
          <p:sp>
            <p:nvSpPr>
              <p:cNvPr id="156" name="矩形 155"/>
              <p:cNvSpPr/>
              <p:nvPr/>
            </p:nvSpPr>
            <p:spPr>
              <a:xfrm>
                <a:off x="9594056" y="95250"/>
                <a:ext cx="190500" cy="190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grpSp>
        <p:nvGrpSpPr>
          <p:cNvPr id="163" name="组合 162"/>
          <p:cNvGrpSpPr/>
          <p:nvPr/>
        </p:nvGrpSpPr>
        <p:grpSpPr>
          <a:xfrm>
            <a:off x="8075413" y="4115126"/>
            <a:ext cx="3658468" cy="1114099"/>
            <a:chOff x="7797617" y="4115126"/>
            <a:chExt cx="3658468" cy="1114099"/>
          </a:xfrm>
        </p:grpSpPr>
        <p:sp>
          <p:nvSpPr>
            <p:cNvPr id="164" name="文本框 163"/>
            <p:cNvSpPr txBox="1"/>
            <p:nvPr/>
          </p:nvSpPr>
          <p:spPr>
            <a:xfrm>
              <a:off x="7797617" y="4115126"/>
              <a:ext cx="65" cy="369332"/>
            </a:xfrm>
            <a:prstGeom prst="rect">
              <a:avLst/>
            </a:prstGeom>
            <a:noFill/>
          </p:spPr>
          <p:txBody>
            <a:bodyPr wrap="none" lIns="0" tIns="0" rIns="0" bIns="0">
              <a:spAutoFit/>
            </a:bodyPr>
            <a:lstStyle/>
            <a:p>
              <a:endParaRPr lang="zh-CN" altLang="en-US" sz="2400" dirty="0">
                <a:solidFill>
                  <a:schemeClr val="accent1"/>
                </a:solidFill>
                <a:latin typeface="+mj-ea"/>
                <a:ea typeface="+mj-ea"/>
              </a:endParaRPr>
            </a:p>
          </p:txBody>
        </p:sp>
        <p:sp>
          <p:nvSpPr>
            <p:cNvPr id="175" name="文本框 174"/>
            <p:cNvSpPr txBox="1"/>
            <p:nvPr/>
          </p:nvSpPr>
          <p:spPr>
            <a:xfrm>
              <a:off x="9314473" y="4193022"/>
              <a:ext cx="2141612" cy="553998"/>
            </a:xfrm>
            <a:prstGeom prst="rect">
              <a:avLst/>
            </a:prstGeom>
            <a:noFill/>
          </p:spPr>
          <p:txBody>
            <a:bodyPr wrap="none" lIns="0" tIns="0" rIns="0" bIns="0">
              <a:spAutoFit/>
            </a:bodyPr>
            <a:lstStyle/>
            <a:p>
              <a:r>
                <a:rPr lang="en-US" altLang="zh-CN" dirty="0">
                  <a:solidFill>
                    <a:schemeClr val="tx1">
                      <a:lumMod val="85000"/>
                      <a:lumOff val="15000"/>
                    </a:schemeClr>
                  </a:solidFill>
                </a:rPr>
                <a:t>Diversity</a:t>
              </a:r>
            </a:p>
            <a:p>
              <a:r>
                <a:rPr lang="en-US" altLang="zh-CN" dirty="0">
                  <a:solidFill>
                    <a:schemeClr val="tx1">
                      <a:lumMod val="85000"/>
                      <a:lumOff val="15000"/>
                    </a:schemeClr>
                  </a:solidFill>
                </a:rPr>
                <a:t>Generalization ability</a:t>
              </a:r>
              <a:endParaRPr lang="zh-CN" altLang="en-US" dirty="0">
                <a:solidFill>
                  <a:schemeClr val="tx1">
                    <a:lumMod val="85000"/>
                    <a:lumOff val="15000"/>
                  </a:schemeClr>
                </a:solidFill>
              </a:endParaRPr>
            </a:p>
          </p:txBody>
        </p:sp>
        <p:grpSp>
          <p:nvGrpSpPr>
            <p:cNvPr id="168" name="组合 167"/>
            <p:cNvGrpSpPr/>
            <p:nvPr/>
          </p:nvGrpSpPr>
          <p:grpSpPr>
            <a:xfrm>
              <a:off x="9028723" y="4159862"/>
              <a:ext cx="190500" cy="1069363"/>
              <a:chOff x="9594056" y="95250"/>
              <a:chExt cx="190500" cy="190500"/>
            </a:xfrm>
          </p:grpSpPr>
          <p:cxnSp>
            <p:nvCxnSpPr>
              <p:cNvPr id="169" name="直接连接符 168"/>
              <p:cNvCxnSpPr>
                <a:stCxn id="170" idx="0"/>
                <a:endCxn id="170" idx="2"/>
              </p:cNvCxnSpPr>
              <p:nvPr/>
            </p:nvCxnSpPr>
            <p:spPr>
              <a:xfrm>
                <a:off x="9689306" y="95250"/>
                <a:ext cx="0" cy="190500"/>
              </a:xfrm>
              <a:prstGeom prst="line">
                <a:avLst/>
              </a:prstGeom>
            </p:spPr>
            <p:style>
              <a:lnRef idx="1">
                <a:schemeClr val="accent1"/>
              </a:lnRef>
              <a:fillRef idx="0">
                <a:schemeClr val="accent1"/>
              </a:fillRef>
              <a:effectRef idx="0">
                <a:schemeClr val="accent1"/>
              </a:effectRef>
              <a:fontRef idx="minor">
                <a:schemeClr val="tx1"/>
              </a:fontRef>
            </p:style>
          </p:cxnSp>
          <p:sp>
            <p:nvSpPr>
              <p:cNvPr id="170" name="矩形 169"/>
              <p:cNvSpPr/>
              <p:nvPr/>
            </p:nvSpPr>
            <p:spPr>
              <a:xfrm>
                <a:off x="9594056" y="95250"/>
                <a:ext cx="190500" cy="190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grpSp>
        <p:nvGrpSpPr>
          <p:cNvPr id="177" name="组合 176"/>
          <p:cNvGrpSpPr/>
          <p:nvPr/>
        </p:nvGrpSpPr>
        <p:grpSpPr>
          <a:xfrm>
            <a:off x="6366462" y="1677842"/>
            <a:ext cx="1610045" cy="1114099"/>
            <a:chOff x="6285340" y="1665003"/>
            <a:chExt cx="1610045" cy="1114099"/>
          </a:xfrm>
        </p:grpSpPr>
        <p:sp>
          <p:nvSpPr>
            <p:cNvPr id="178" name="文本框 177"/>
            <p:cNvSpPr txBox="1"/>
            <p:nvPr/>
          </p:nvSpPr>
          <p:spPr>
            <a:xfrm>
              <a:off x="6285340" y="1665003"/>
              <a:ext cx="1173976" cy="369332"/>
            </a:xfrm>
            <a:prstGeom prst="rect">
              <a:avLst/>
            </a:prstGeom>
            <a:noFill/>
          </p:spPr>
          <p:txBody>
            <a:bodyPr wrap="none" lIns="0" tIns="0" rIns="0" bIns="0">
              <a:spAutoFit/>
            </a:bodyPr>
            <a:lstStyle/>
            <a:p>
              <a:r>
                <a:rPr lang="en-US" altLang="zh-CN" sz="2400" dirty="0">
                  <a:solidFill>
                    <a:schemeClr val="accent1"/>
                  </a:solidFill>
                  <a:latin typeface="+mj-ea"/>
                  <a:ea typeface="+mj-ea"/>
                </a:rPr>
                <a:t>Stability</a:t>
              </a:r>
              <a:endParaRPr lang="zh-CN" altLang="en-US" sz="2400" dirty="0">
                <a:solidFill>
                  <a:schemeClr val="accent1"/>
                </a:solidFill>
                <a:latin typeface="+mj-ea"/>
                <a:ea typeface="+mj-ea"/>
              </a:endParaRPr>
            </a:p>
          </p:txBody>
        </p:sp>
        <p:sp>
          <p:nvSpPr>
            <p:cNvPr id="189" name="文本框 188"/>
            <p:cNvSpPr txBox="1"/>
            <p:nvPr/>
          </p:nvSpPr>
          <p:spPr>
            <a:xfrm>
              <a:off x="7895320" y="1709739"/>
              <a:ext cx="65" cy="276999"/>
            </a:xfrm>
            <a:prstGeom prst="rect">
              <a:avLst/>
            </a:prstGeom>
            <a:noFill/>
          </p:spPr>
          <p:txBody>
            <a:bodyPr wrap="none" lIns="0" tIns="0" rIns="0" bIns="0">
              <a:spAutoFit/>
            </a:bodyPr>
            <a:lstStyle/>
            <a:p>
              <a:endParaRPr lang="zh-CN" altLang="en-US" dirty="0">
                <a:solidFill>
                  <a:schemeClr val="tx1">
                    <a:lumMod val="85000"/>
                    <a:lumOff val="15000"/>
                  </a:schemeClr>
                </a:solidFill>
              </a:endParaRPr>
            </a:p>
          </p:txBody>
        </p:sp>
        <p:grpSp>
          <p:nvGrpSpPr>
            <p:cNvPr id="182" name="组合 181"/>
            <p:cNvGrpSpPr/>
            <p:nvPr/>
          </p:nvGrpSpPr>
          <p:grpSpPr>
            <a:xfrm>
              <a:off x="7419021" y="1709739"/>
              <a:ext cx="190500" cy="1069363"/>
              <a:chOff x="9594056" y="95250"/>
              <a:chExt cx="190500" cy="190500"/>
            </a:xfrm>
          </p:grpSpPr>
          <p:cxnSp>
            <p:nvCxnSpPr>
              <p:cNvPr id="183" name="直接连接符 182"/>
              <p:cNvCxnSpPr>
                <a:stCxn id="184" idx="0"/>
                <a:endCxn id="184" idx="2"/>
              </p:cNvCxnSpPr>
              <p:nvPr/>
            </p:nvCxnSpPr>
            <p:spPr>
              <a:xfrm>
                <a:off x="9689306" y="95250"/>
                <a:ext cx="0" cy="190500"/>
              </a:xfrm>
              <a:prstGeom prst="line">
                <a:avLst/>
              </a:prstGeom>
            </p:spPr>
            <p:style>
              <a:lnRef idx="1">
                <a:schemeClr val="accent1"/>
              </a:lnRef>
              <a:fillRef idx="0">
                <a:schemeClr val="accent1"/>
              </a:fillRef>
              <a:effectRef idx="0">
                <a:schemeClr val="accent1"/>
              </a:effectRef>
              <a:fontRef idx="minor">
                <a:schemeClr val="tx1"/>
              </a:fontRef>
            </p:style>
          </p:cxnSp>
          <p:sp>
            <p:nvSpPr>
              <p:cNvPr id="184" name="矩形 183"/>
              <p:cNvSpPr/>
              <p:nvPr/>
            </p:nvSpPr>
            <p:spPr>
              <a:xfrm>
                <a:off x="9594056" y="95250"/>
                <a:ext cx="190500" cy="190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sp useBgFill="1">
        <p:nvSpPr>
          <p:cNvPr id="191" name="任意多边形: 形状 190"/>
          <p:cNvSpPr/>
          <p:nvPr/>
        </p:nvSpPr>
        <p:spPr>
          <a:xfrm>
            <a:off x="4591051" y="4238625"/>
            <a:ext cx="171448" cy="171448"/>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ln w="19050" cap="flat">
            <a:solidFill>
              <a:schemeClr val="accent1">
                <a:lumMod val="60000"/>
                <a:lumOff val="40000"/>
              </a:schemeClr>
            </a:solidFill>
            <a:prstDash val="solid"/>
            <a:miter/>
          </a:ln>
        </p:spPr>
        <p:txBody>
          <a:bodyPr rtlCol="0" anchor="ctr">
            <a:spAutoFit/>
          </a:bodyPr>
          <a:lstStyle/>
          <a:p>
            <a:endParaRPr lang="zh-CN" altLang="en-US"/>
          </a:p>
        </p:txBody>
      </p:sp>
      <p:sp useBgFill="1">
        <p:nvSpPr>
          <p:cNvPr id="192" name="任意多边形: 形状 191"/>
          <p:cNvSpPr/>
          <p:nvPr/>
        </p:nvSpPr>
        <p:spPr>
          <a:xfrm>
            <a:off x="7429501" y="4238625"/>
            <a:ext cx="171448" cy="171448"/>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ln w="19050" cap="flat">
            <a:solidFill>
              <a:schemeClr val="accent3">
                <a:lumMod val="75000"/>
              </a:schemeClr>
            </a:solidFill>
            <a:prstDash val="solid"/>
            <a:miter/>
          </a:ln>
        </p:spPr>
        <p:txBody>
          <a:bodyPr rtlCol="0" anchor="ctr">
            <a:spAutoFit/>
          </a:bodyPr>
          <a:lstStyle/>
          <a:p>
            <a:endParaRPr lang="zh-CN" altLang="en-US"/>
          </a:p>
        </p:txBody>
      </p:sp>
      <p:sp useBgFill="1">
        <p:nvSpPr>
          <p:cNvPr id="193" name="任意多边形: 形状 192"/>
          <p:cNvSpPr/>
          <p:nvPr/>
        </p:nvSpPr>
        <p:spPr>
          <a:xfrm>
            <a:off x="6010276" y="1790700"/>
            <a:ext cx="171448" cy="171448"/>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ln w="19050" cap="flat">
            <a:solidFill>
              <a:schemeClr val="accent1"/>
            </a:solidFill>
            <a:prstDash val="solid"/>
            <a:miter/>
          </a:ln>
        </p:spPr>
        <p:txBody>
          <a:bodyPr rtlCol="0" anchor="ctr">
            <a:spAutoFit/>
          </a:bodyPr>
          <a:lstStyle/>
          <a:p>
            <a:endParaRPr lang="zh-CN" altLang="en-US"/>
          </a:p>
        </p:txBody>
      </p:sp>
      <p:sp>
        <p:nvSpPr>
          <p:cNvPr id="3" name="文本框 2"/>
          <p:cNvSpPr txBox="1"/>
          <p:nvPr/>
        </p:nvSpPr>
        <p:spPr>
          <a:xfrm>
            <a:off x="7697676" y="4184746"/>
            <a:ext cx="1577355" cy="738664"/>
          </a:xfrm>
          <a:prstGeom prst="rect">
            <a:avLst/>
          </a:prstGeom>
          <a:noFill/>
        </p:spPr>
        <p:txBody>
          <a:bodyPr wrap="none" lIns="0" tIns="0" rIns="0" bIns="0">
            <a:spAutoFit/>
          </a:bodyPr>
          <a:lstStyle/>
          <a:p>
            <a:r>
              <a:rPr lang="en-US" altLang="zh-CN" sz="2400" dirty="0">
                <a:solidFill>
                  <a:schemeClr val="accent1"/>
                </a:solidFill>
                <a:latin typeface="+mj-ea"/>
                <a:ea typeface="+mj-ea"/>
              </a:rPr>
              <a:t>Increase </a:t>
            </a:r>
          </a:p>
          <a:p>
            <a:r>
              <a:rPr lang="en-US" altLang="zh-CN" sz="2400" dirty="0">
                <a:solidFill>
                  <a:schemeClr val="accent1"/>
                </a:solidFill>
                <a:latin typeface="+mj-ea"/>
                <a:ea typeface="+mj-ea"/>
              </a:rPr>
              <a:t>Dimension</a:t>
            </a:r>
            <a:endParaRPr lang="zh-CN" altLang="en-US" sz="2400" dirty="0">
              <a:solidFill>
                <a:schemeClr val="accent1"/>
              </a:solidFill>
              <a:latin typeface="+mj-ea"/>
              <a:ea typeface="+mj-ea"/>
            </a:endParaRPr>
          </a:p>
        </p:txBody>
      </p:sp>
      <p:sp>
        <p:nvSpPr>
          <p:cNvPr id="5" name="文本框 4"/>
          <p:cNvSpPr txBox="1"/>
          <p:nvPr/>
        </p:nvSpPr>
        <p:spPr>
          <a:xfrm>
            <a:off x="7776014" y="1668764"/>
            <a:ext cx="2616101" cy="553998"/>
          </a:xfrm>
          <a:prstGeom prst="rect">
            <a:avLst/>
          </a:prstGeom>
          <a:noFill/>
        </p:spPr>
        <p:txBody>
          <a:bodyPr wrap="none" lIns="0" tIns="0" rIns="0" bIns="0">
            <a:spAutoFit/>
          </a:bodyPr>
          <a:lstStyle/>
          <a:p>
            <a:r>
              <a:rPr lang="en-US" altLang="zh-CN" dirty="0">
                <a:solidFill>
                  <a:schemeClr val="tx1">
                    <a:lumMod val="85000"/>
                    <a:lumOff val="15000"/>
                  </a:schemeClr>
                </a:solidFill>
              </a:rPr>
              <a:t>Smartly handle the result </a:t>
            </a:r>
          </a:p>
          <a:p>
            <a:r>
              <a:rPr lang="en-US" altLang="zh-CN" dirty="0">
                <a:solidFill>
                  <a:schemeClr val="tx1">
                    <a:lumMod val="85000"/>
                    <a:lumOff val="15000"/>
                  </a:schemeClr>
                </a:solidFill>
              </a:rPr>
              <a:t>under different noise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wheel(1)">
                                      <p:cBhvr>
                                        <p:cTn id="7" dur="75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dirty="0"/>
          </a:p>
        </p:txBody>
      </p:sp>
      <p:sp>
        <p:nvSpPr>
          <p:cNvPr id="2" name="文本框 1"/>
          <p:cNvSpPr txBox="1"/>
          <p:nvPr/>
        </p:nvSpPr>
        <p:spPr>
          <a:xfrm>
            <a:off x="616992" y="340149"/>
            <a:ext cx="2051844" cy="430887"/>
          </a:xfrm>
          <a:prstGeom prst="rect">
            <a:avLst/>
          </a:prstGeom>
          <a:noFill/>
        </p:spPr>
        <p:txBody>
          <a:bodyPr wrap="none" lIns="0" tIns="0" rIns="0" bIns="0">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Other Effort</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316" y="1299102"/>
            <a:ext cx="5054600" cy="2489200"/>
          </a:xfrm>
          <a:prstGeom prst="rect">
            <a:avLst/>
          </a:prstGeom>
        </p:spPr>
      </p:pic>
      <p:cxnSp>
        <p:nvCxnSpPr>
          <p:cNvPr id="4" name="直线连接符 11"/>
          <p:cNvCxnSpPr/>
          <p:nvPr/>
        </p:nvCxnSpPr>
        <p:spPr>
          <a:xfrm>
            <a:off x="1022485" y="2549880"/>
            <a:ext cx="2496065"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6" name="文本框 5"/>
          <p:cNvSpPr txBox="1"/>
          <p:nvPr/>
        </p:nvSpPr>
        <p:spPr>
          <a:xfrm>
            <a:off x="439316" y="852054"/>
            <a:ext cx="4758197" cy="369332"/>
          </a:xfrm>
          <a:prstGeom prst="rect">
            <a:avLst/>
          </a:prstGeom>
          <a:noFill/>
        </p:spPr>
        <p:txBody>
          <a:bodyPr wrap="square" rtlCol="0">
            <a:spAutoFit/>
          </a:bodyPr>
          <a:lstStyle/>
          <a:p>
            <a:r>
              <a:rPr kumimoji="1" lang="en-US" altLang="zh-CN" dirty="0"/>
              <a:t>Diffusion:</a:t>
            </a:r>
            <a:endParaRPr kumimoji="1" lang="zh-CN" altLang="en-US" dirty="0"/>
          </a:p>
        </p:txBody>
      </p:sp>
      <p:pic>
        <p:nvPicPr>
          <p:cNvPr id="7" name="图片 5" descr="文本&#10;&#10;已自动生成说明"/>
          <p:cNvPicPr>
            <a:picLocks noChangeAspect="1"/>
          </p:cNvPicPr>
          <p:nvPr/>
        </p:nvPicPr>
        <p:blipFill>
          <a:blip r:embed="rId4"/>
          <a:stretch>
            <a:fillRect/>
          </a:stretch>
        </p:blipFill>
        <p:spPr>
          <a:xfrm>
            <a:off x="5397500" y="1221386"/>
            <a:ext cx="7487050" cy="3745714"/>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35" y="1198332"/>
            <a:ext cx="7772400" cy="44613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矩形 86"/>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a:p>
        </p:txBody>
      </p:sp>
      <p:sp>
        <p:nvSpPr>
          <p:cNvPr id="88" name="椭圆 87"/>
          <p:cNvSpPr/>
          <p:nvPr/>
        </p:nvSpPr>
        <p:spPr>
          <a:xfrm>
            <a:off x="4309988" y="2398707"/>
            <a:ext cx="6164356" cy="6164356"/>
          </a:xfrm>
          <a:prstGeom prst="ellipse">
            <a:avLst/>
          </a:prstGeom>
          <a:gradFill flip="none" rotWithShape="1">
            <a:gsLst>
              <a:gs pos="0">
                <a:schemeClr val="accent1">
                  <a:alpha val="55000"/>
                </a:schemeClr>
              </a:gs>
              <a:gs pos="100000">
                <a:schemeClr val="accent1">
                  <a:lumMod val="20000"/>
                  <a:lumOff val="80000"/>
                  <a:alpha val="25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89" name="椭圆 88"/>
          <p:cNvSpPr/>
          <p:nvPr/>
        </p:nvSpPr>
        <p:spPr>
          <a:xfrm>
            <a:off x="7170057" y="-1972802"/>
            <a:ext cx="5215604" cy="5215604"/>
          </a:xfrm>
          <a:prstGeom prst="ellipse">
            <a:avLst/>
          </a:prstGeom>
          <a:gradFill flip="none" rotWithShape="1">
            <a:gsLst>
              <a:gs pos="0">
                <a:schemeClr val="accent1">
                  <a:alpha val="55000"/>
                </a:schemeClr>
              </a:gs>
              <a:gs pos="100000">
                <a:schemeClr val="accent1">
                  <a:lumMod val="20000"/>
                  <a:lumOff val="80000"/>
                  <a:alpha val="43000"/>
                </a:schemeClr>
              </a:gs>
            </a:gsLst>
            <a:lin ang="18900000" scaled="1"/>
            <a:tileRect/>
          </a:gradFill>
          <a:ln>
            <a:noFill/>
          </a:ln>
          <a:effectLst>
            <a:softEdge rad="12573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0" name="椭圆 89"/>
          <p:cNvSpPr/>
          <p:nvPr/>
        </p:nvSpPr>
        <p:spPr>
          <a:xfrm>
            <a:off x="7408842" y="375530"/>
            <a:ext cx="6349120" cy="6349120"/>
          </a:xfrm>
          <a:prstGeom prst="ellipse">
            <a:avLst/>
          </a:prstGeom>
          <a:gradFill flip="none" rotWithShape="1">
            <a:gsLst>
              <a:gs pos="0">
                <a:schemeClr val="accent2">
                  <a:alpha val="76000"/>
                </a:schemeClr>
              </a:gs>
              <a:gs pos="100000">
                <a:schemeClr val="accent2">
                  <a:lumMod val="20000"/>
                  <a:lumOff val="80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 name="矩形 3"/>
          <p:cNvSpPr>
            <a:spLocks noChangeArrowheads="1"/>
          </p:cNvSpPr>
          <p:nvPr/>
        </p:nvSpPr>
        <p:spPr bwMode="auto">
          <a:xfrm>
            <a:off x="2344563" y="3233335"/>
            <a:ext cx="11541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ysClr val="windowText" lastClr="000000"/>
                </a:solidFill>
                <a:latin typeface="Arial" panose="020B0604020202020204" pitchFamily="34" charset="0"/>
              </a:defRPr>
            </a:lvl1pPr>
            <a:lvl2pPr marL="457200" eaLnBrk="0" fontAlgn="base" hangingPunct="0">
              <a:spcBef>
                <a:spcPct val="0"/>
              </a:spcBef>
              <a:spcAft>
                <a:spcPct val="0"/>
              </a:spcAft>
              <a:defRPr>
                <a:solidFill>
                  <a:sysClr val="windowText" lastClr="000000"/>
                </a:solidFill>
                <a:latin typeface="Arial" panose="020B0604020202020204" pitchFamily="34" charset="0"/>
              </a:defRPr>
            </a:lvl2pPr>
            <a:lvl3pPr marL="914400" eaLnBrk="0" fontAlgn="base" hangingPunct="0">
              <a:spcBef>
                <a:spcPct val="0"/>
              </a:spcBef>
              <a:spcAft>
                <a:spcPct val="0"/>
              </a:spcAft>
              <a:defRPr>
                <a:solidFill>
                  <a:sysClr val="windowText" lastClr="000000"/>
                </a:solidFill>
                <a:latin typeface="Arial" panose="020B0604020202020204" pitchFamily="34" charset="0"/>
              </a:defRPr>
            </a:lvl3pPr>
            <a:lvl4pPr marL="1371600" eaLnBrk="0" fontAlgn="base" hangingPunct="0">
              <a:spcBef>
                <a:spcPct val="0"/>
              </a:spcBef>
              <a:spcAft>
                <a:spcPct val="0"/>
              </a:spcAft>
              <a:defRPr>
                <a:solidFill>
                  <a:sysClr val="windowText" lastClr="000000"/>
                </a:solidFill>
                <a:latin typeface="Arial" panose="020B0604020202020204" pitchFamily="34" charset="0"/>
              </a:defRPr>
            </a:lvl4pPr>
            <a:lvl5pPr marL="1828800" eaLnBrk="0" fontAlgn="base" hangingPunct="0">
              <a:spcBef>
                <a:spcPct val="0"/>
              </a:spcBef>
              <a:spcAft>
                <a:spcPct val="0"/>
              </a:spcAft>
              <a:defRPr>
                <a:solidFill>
                  <a:sysClr val="windowText" lastClr="000000"/>
                </a:solidFill>
                <a:latin typeface="Arial" panose="020B0604020202020204" pitchFamily="34" charset="0"/>
              </a:defRPr>
            </a:lvl5pPr>
            <a:lvl6pPr marL="2286000" eaLnBrk="0" fontAlgn="base" hangingPunct="0">
              <a:spcBef>
                <a:spcPct val="0"/>
              </a:spcBef>
              <a:spcAft>
                <a:spcPct val="0"/>
              </a:spcAft>
              <a:defRPr>
                <a:solidFill>
                  <a:sysClr val="windowText" lastClr="000000"/>
                </a:solidFill>
                <a:latin typeface="Arial" panose="020B0604020202020204" pitchFamily="34" charset="0"/>
              </a:defRPr>
            </a:lvl6pPr>
            <a:lvl7pPr marL="2743200" eaLnBrk="0" fontAlgn="base" hangingPunct="0">
              <a:spcBef>
                <a:spcPct val="0"/>
              </a:spcBef>
              <a:spcAft>
                <a:spcPct val="0"/>
              </a:spcAft>
              <a:defRPr>
                <a:solidFill>
                  <a:sysClr val="windowText" lastClr="000000"/>
                </a:solidFill>
                <a:latin typeface="Arial" panose="020B0604020202020204" pitchFamily="34" charset="0"/>
              </a:defRPr>
            </a:lvl7pPr>
            <a:lvl8pPr marL="3200400" eaLnBrk="0" fontAlgn="base" hangingPunct="0">
              <a:spcBef>
                <a:spcPct val="0"/>
              </a:spcBef>
              <a:spcAft>
                <a:spcPct val="0"/>
              </a:spcAft>
              <a:defRPr>
                <a:solidFill>
                  <a:sysClr val="windowText" lastClr="000000"/>
                </a:solidFill>
                <a:latin typeface="Arial" panose="020B0604020202020204" pitchFamily="34" charset="0"/>
              </a:defRPr>
            </a:lvl8pPr>
            <a:lvl9pPr marL="3657600" eaLnBrk="0" fontAlgn="base" hangingPunct="0">
              <a:spcBef>
                <a:spcPct val="0"/>
              </a:spcBef>
              <a:spcAft>
                <a:spcPct val="0"/>
              </a:spcAft>
              <a:defRPr>
                <a:solidFill>
                  <a:sysClr val="windowText" lastClr="000000"/>
                </a:solidFill>
                <a:latin typeface="Arial" panose="020B0604020202020204" pitchFamily="34" charset="0"/>
              </a:defRPr>
            </a:lvl9pPr>
          </a:lstStyle>
          <a:p>
            <a:pPr defTabSz="609600"/>
            <a:r>
              <a:rPr lang="en-US" altLang="en-US" sz="5400" dirty="0">
                <a:solidFill>
                  <a:schemeClr val="accent1"/>
                </a:solidFill>
                <a:latin typeface="+mj-lt"/>
                <a:ea typeface="微软雅黑" panose="020B0503020204020204" pitchFamily="34" charset="-122"/>
                <a:cs typeface="字魂59号-创粗黑" panose="00000500000000000000" pitchFamily="2" charset="-122"/>
                <a:sym typeface="字魂59号-创粗黑" panose="00000500000000000000" pitchFamily="2" charset="-122"/>
              </a:rPr>
              <a:t>05.</a:t>
            </a:r>
          </a:p>
        </p:txBody>
      </p:sp>
      <p:grpSp>
        <p:nvGrpSpPr>
          <p:cNvPr id="32" name="组合 31"/>
          <p:cNvGrpSpPr/>
          <p:nvPr/>
        </p:nvGrpSpPr>
        <p:grpSpPr>
          <a:xfrm>
            <a:off x="1202635" y="3242802"/>
            <a:ext cx="758698" cy="721881"/>
            <a:chOff x="1403496" y="3905250"/>
            <a:chExt cx="670313" cy="721881"/>
          </a:xfrm>
        </p:grpSpPr>
        <p:sp>
          <p:nvSpPr>
            <p:cNvPr id="6" name="矩形: 圆角 5"/>
            <p:cNvSpPr/>
            <p:nvPr/>
          </p:nvSpPr>
          <p:spPr>
            <a:xfrm>
              <a:off x="1403496" y="4025900"/>
              <a:ext cx="43314" cy="426606"/>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28" name="矩形: 圆角 27"/>
            <p:cNvSpPr/>
            <p:nvPr/>
          </p:nvSpPr>
          <p:spPr>
            <a:xfrm>
              <a:off x="1557056" y="4054475"/>
              <a:ext cx="45719" cy="572656"/>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29" name="矩形: 圆角 28"/>
            <p:cNvSpPr/>
            <p:nvPr/>
          </p:nvSpPr>
          <p:spPr>
            <a:xfrm>
              <a:off x="1714067" y="3905250"/>
              <a:ext cx="45719" cy="667906"/>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0" name="矩形: 圆角 29"/>
            <p:cNvSpPr/>
            <p:nvPr/>
          </p:nvSpPr>
          <p:spPr>
            <a:xfrm>
              <a:off x="1871078" y="3990975"/>
              <a:ext cx="45719" cy="409575"/>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1" name="矩形: 圆角 30"/>
            <p:cNvSpPr/>
            <p:nvPr/>
          </p:nvSpPr>
          <p:spPr>
            <a:xfrm>
              <a:off x="2028090" y="4054475"/>
              <a:ext cx="45719" cy="346075"/>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5" name="文本框 4"/>
          <p:cNvSpPr txBox="1"/>
          <p:nvPr/>
        </p:nvSpPr>
        <p:spPr>
          <a:xfrm>
            <a:off x="4116327" y="3278393"/>
            <a:ext cx="2154436" cy="646331"/>
          </a:xfrm>
          <a:prstGeom prst="rect">
            <a:avLst/>
          </a:prstGeom>
          <a:noFill/>
        </p:spPr>
        <p:txBody>
          <a:bodyPr wrap="none" lIns="0" tIns="0" rIns="0" bIns="0" rtlCol="0">
            <a:scene3d>
              <a:camera prst="orthographicFront"/>
              <a:lightRig rig="threePt" dir="t"/>
            </a:scene3d>
            <a:sp3d contourW="12700"/>
          </a:bodyPr>
          <a:lstStyle/>
          <a:p>
            <a:r>
              <a:rPr lang="en-US" altLang="zh-CN" sz="4200" b="1" dirty="0">
                <a:solidFill>
                  <a:schemeClr val="accent1"/>
                </a:solidFill>
                <a:latin typeface="Times New Roman" panose="02020603050405020304" pitchFamily="18" charset="0"/>
                <a:ea typeface="+mj-ea"/>
                <a:cs typeface="Times New Roman" panose="02020603050405020304" pitchFamily="18" charset="0"/>
                <a:sym typeface="字魂59号-创粗黑" panose="00000500000000000000" pitchFamily="2" charset="-122"/>
              </a:rPr>
              <a:t>FURTHUR STUDY</a:t>
            </a:r>
            <a:endParaRPr lang="zh-CN" altLang="en-US" sz="4200" b="1" dirty="0">
              <a:solidFill>
                <a:schemeClr val="accent1"/>
              </a:solidFill>
              <a:latin typeface="Times New Roman" panose="02020603050405020304" pitchFamily="18" charset="0"/>
              <a:ea typeface="+mj-ea"/>
              <a:cs typeface="Times New Roman" panose="02020603050405020304" pitchFamily="18" charset="0"/>
              <a:sym typeface="字魂59号-创粗黑" panose="00000500000000000000"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dirty="0"/>
          </a:p>
        </p:txBody>
      </p:sp>
      <p:sp>
        <p:nvSpPr>
          <p:cNvPr id="2" name="文本框 1"/>
          <p:cNvSpPr txBox="1"/>
          <p:nvPr/>
        </p:nvSpPr>
        <p:spPr>
          <a:xfrm>
            <a:off x="616992" y="340149"/>
            <a:ext cx="4397614" cy="430887"/>
          </a:xfrm>
          <a:prstGeom prst="rect">
            <a:avLst/>
          </a:prstGeom>
          <a:noFill/>
        </p:spPr>
        <p:txBody>
          <a:bodyPr wrap="none" lIns="0" tIns="0" rIns="0" bIns="0">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FURTHUR OPTIMIZATION</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 name="矩形: 圆角 37"/>
          <p:cNvSpPr/>
          <p:nvPr/>
        </p:nvSpPr>
        <p:spPr>
          <a:xfrm>
            <a:off x="603250" y="1915886"/>
            <a:ext cx="5345895" cy="1767065"/>
          </a:xfrm>
          <a:prstGeom prst="roundRect">
            <a:avLst/>
          </a:prstGeom>
          <a:ln>
            <a:noFill/>
          </a:ln>
          <a:effectLst>
            <a:outerShdw blurRad="317500" dist="114300" dir="5400000" sx="98000" sy="98000" algn="t" rotWithShape="0">
              <a:schemeClr val="accent1">
                <a:alpha val="5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64" name="矩形: 圆角 63"/>
          <p:cNvSpPr/>
          <p:nvPr/>
        </p:nvSpPr>
        <p:spPr>
          <a:xfrm>
            <a:off x="603250" y="4024135"/>
            <a:ext cx="5345895" cy="1767065"/>
          </a:xfrm>
          <a:prstGeom prst="roundRect">
            <a:avLst/>
          </a:prstGeom>
          <a:solidFill>
            <a:schemeClr val="accent5">
              <a:lumMod val="75000"/>
            </a:schemeClr>
          </a:solidFill>
          <a:ln>
            <a:noFill/>
          </a:ln>
          <a:effectLst>
            <a:outerShdw blurRad="317500" dist="114300" dir="5400000" sx="98000" sy="98000" algn="t" rotWithShape="0">
              <a:schemeClr val="accent1">
                <a:alpha val="5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66" name="矩形: 圆角 65"/>
          <p:cNvSpPr/>
          <p:nvPr/>
        </p:nvSpPr>
        <p:spPr>
          <a:xfrm>
            <a:off x="6242856" y="1915886"/>
            <a:ext cx="5339543" cy="1767065"/>
          </a:xfrm>
          <a:prstGeom prst="roundRect">
            <a:avLst/>
          </a:prstGeom>
          <a:solidFill>
            <a:schemeClr val="accent3">
              <a:lumMod val="60000"/>
              <a:lumOff val="40000"/>
            </a:schemeClr>
          </a:solidFill>
          <a:ln>
            <a:noFill/>
          </a:ln>
          <a:effectLst>
            <a:outerShdw blurRad="317500" dist="114300" dir="5400000" sx="98000" sy="98000" algn="t" rotWithShape="0">
              <a:schemeClr val="bg2">
                <a:lumMod val="25000"/>
                <a:alpha val="5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67" name="矩形: 圆角 66"/>
          <p:cNvSpPr/>
          <p:nvPr/>
        </p:nvSpPr>
        <p:spPr>
          <a:xfrm>
            <a:off x="6242856" y="4024135"/>
            <a:ext cx="5339543" cy="1767065"/>
          </a:xfrm>
          <a:prstGeom prst="roundRect">
            <a:avLst/>
          </a:prstGeom>
          <a:solidFill>
            <a:schemeClr val="bg2">
              <a:lumMod val="25000"/>
            </a:schemeClr>
          </a:solidFill>
          <a:ln>
            <a:noFill/>
          </a:ln>
          <a:effectLst>
            <a:outerShdw blurRad="317500" dist="114300" dir="5400000" sx="98000" sy="98000" algn="t" rotWithShape="0">
              <a:schemeClr val="bg2">
                <a:lumMod val="25000"/>
                <a:alpha val="5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73" name="文本框 72"/>
          <p:cNvSpPr txBox="1"/>
          <p:nvPr/>
        </p:nvSpPr>
        <p:spPr>
          <a:xfrm>
            <a:off x="872063" y="2228094"/>
            <a:ext cx="1807803" cy="276999"/>
          </a:xfrm>
          <a:prstGeom prst="rect">
            <a:avLst/>
          </a:prstGeom>
          <a:noFill/>
        </p:spPr>
        <p:txBody>
          <a:bodyPr wrap="none" lIns="0" tIns="0" rIns="0" bIns="0">
            <a:spAutoFit/>
          </a:bodyPr>
          <a:lstStyle/>
          <a:p>
            <a:r>
              <a:rPr lang="en-US" altLang="zh-CN" dirty="0">
                <a:solidFill>
                  <a:schemeClr val="bg1"/>
                </a:solidFill>
                <a:latin typeface="微软雅黑" panose="020B0503020204020204" pitchFamily="34" charset="-122"/>
                <a:ea typeface="微软雅黑" panose="020B0503020204020204" pitchFamily="34" charset="-122"/>
              </a:rPr>
              <a:t>Hyperparameter</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51" name="组合 50"/>
          <p:cNvGrpSpPr/>
          <p:nvPr/>
        </p:nvGrpSpPr>
        <p:grpSpPr>
          <a:xfrm>
            <a:off x="10216551" y="2009834"/>
            <a:ext cx="1113766" cy="495259"/>
            <a:chOff x="603250" y="3498378"/>
            <a:chExt cx="1113766" cy="495259"/>
          </a:xfrm>
        </p:grpSpPr>
        <p:sp>
          <p:nvSpPr>
            <p:cNvPr id="74" name="文本框 73"/>
            <p:cNvSpPr txBox="1"/>
            <p:nvPr/>
          </p:nvSpPr>
          <p:spPr>
            <a:xfrm>
              <a:off x="603250" y="3498378"/>
              <a:ext cx="65" cy="169277"/>
            </a:xfrm>
            <a:prstGeom prst="rect">
              <a:avLst/>
            </a:prstGeom>
            <a:noFill/>
          </p:spPr>
          <p:txBody>
            <a:bodyPr wrap="none" lIns="0" tIns="0" rIns="0" bIns="0">
              <a:spAutoFit/>
            </a:bodyPr>
            <a:lstStyle/>
            <a:p>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75" name="文本框 74"/>
            <p:cNvSpPr txBox="1"/>
            <p:nvPr/>
          </p:nvSpPr>
          <p:spPr>
            <a:xfrm>
              <a:off x="603250" y="3716638"/>
              <a:ext cx="1113766" cy="276999"/>
            </a:xfrm>
            <a:prstGeom prst="rect">
              <a:avLst/>
            </a:prstGeom>
            <a:noFill/>
          </p:spPr>
          <p:txBody>
            <a:bodyPr wrap="none" lIns="0" tIns="0" rIns="0" bIns="0">
              <a:spAutoFit/>
            </a:bodyPr>
            <a:lstStyle/>
            <a:p>
              <a:r>
                <a:rPr lang="en-US" altLang="zh-CN" dirty="0">
                  <a:solidFill>
                    <a:schemeClr val="bg1"/>
                  </a:solidFill>
                  <a:latin typeface="微软雅黑" panose="020B0503020204020204" pitchFamily="34" charset="-122"/>
                  <a:ea typeface="微软雅黑" panose="020B0503020204020204" pitchFamily="34" charset="-122"/>
                </a:rPr>
                <a:t>Generator</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968921" y="4290021"/>
            <a:ext cx="690895" cy="311752"/>
            <a:chOff x="603250" y="4245076"/>
            <a:chExt cx="690895" cy="311752"/>
          </a:xfrm>
        </p:grpSpPr>
        <p:sp>
          <p:nvSpPr>
            <p:cNvPr id="76" name="文本框 75"/>
            <p:cNvSpPr txBox="1"/>
            <p:nvPr/>
          </p:nvSpPr>
          <p:spPr>
            <a:xfrm>
              <a:off x="603250" y="4245076"/>
              <a:ext cx="65" cy="169277"/>
            </a:xfrm>
            <a:prstGeom prst="rect">
              <a:avLst/>
            </a:prstGeom>
            <a:noFill/>
          </p:spPr>
          <p:txBody>
            <a:bodyPr wrap="none" lIns="0" tIns="0" rIns="0" bIns="0">
              <a:spAutoFit/>
            </a:bodyPr>
            <a:lstStyle/>
            <a:p>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77" name="文本框 76"/>
            <p:cNvSpPr txBox="1"/>
            <p:nvPr/>
          </p:nvSpPr>
          <p:spPr>
            <a:xfrm>
              <a:off x="603250" y="4279829"/>
              <a:ext cx="690895" cy="276999"/>
            </a:xfrm>
            <a:prstGeom prst="rect">
              <a:avLst/>
            </a:prstGeom>
            <a:noFill/>
          </p:spPr>
          <p:txBody>
            <a:bodyPr wrap="none" lIns="0" tIns="0" rIns="0" bIns="0">
              <a:spAutoFit/>
            </a:bodyPr>
            <a:lstStyle/>
            <a:p>
              <a:r>
                <a:rPr lang="en-US" altLang="zh-CN" dirty="0">
                  <a:solidFill>
                    <a:schemeClr val="bg1"/>
                  </a:solidFill>
                  <a:latin typeface="微软雅黑" panose="020B0503020204020204" pitchFamily="34" charset="-122"/>
                  <a:ea typeface="微软雅黑" panose="020B0503020204020204" pitchFamily="34" charset="-122"/>
                </a:rPr>
                <a:t>Speed</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83" name="文本框 82"/>
          <p:cNvSpPr txBox="1"/>
          <p:nvPr/>
        </p:nvSpPr>
        <p:spPr>
          <a:xfrm>
            <a:off x="10358981" y="4290021"/>
            <a:ext cx="932691" cy="276999"/>
          </a:xfrm>
          <a:prstGeom prst="rect">
            <a:avLst/>
          </a:prstGeom>
          <a:noFill/>
        </p:spPr>
        <p:txBody>
          <a:bodyPr wrap="none" lIns="0" tIns="0" rIns="0" bIns="0">
            <a:spAutoFit/>
          </a:bodyPr>
          <a:lstStyle/>
          <a:p>
            <a:r>
              <a:rPr kumimoji="0" lang="en-US" altLang="zh-CN"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Variance</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5" name="文本框 84"/>
          <p:cNvSpPr txBox="1"/>
          <p:nvPr/>
        </p:nvSpPr>
        <p:spPr>
          <a:xfrm>
            <a:off x="5111531" y="2592504"/>
            <a:ext cx="424796" cy="923330"/>
          </a:xfrm>
          <a:prstGeom prst="rect">
            <a:avLst/>
          </a:prstGeom>
          <a:noFill/>
        </p:spPr>
        <p:txBody>
          <a:bodyPr wrap="square" lIns="0" tIns="0" rIns="0" bIns="0">
            <a:spAutoFit/>
          </a:bodyPr>
          <a:lstStyle/>
          <a:p>
            <a:pPr algn="ctr"/>
            <a:r>
              <a:rPr lang="en-US" altLang="zh-CN" sz="6000" dirty="0">
                <a:gradFill flip="none" rotWithShape="1">
                  <a:gsLst>
                    <a:gs pos="1000">
                      <a:schemeClr val="bg1">
                        <a:alpha val="41000"/>
                      </a:schemeClr>
                    </a:gs>
                    <a:gs pos="100000">
                      <a:schemeClr val="bg1">
                        <a:alpha val="0"/>
                      </a:schemeClr>
                    </a:gs>
                  </a:gsLst>
                  <a:lin ang="5400000" scaled="1"/>
                  <a:tileRect/>
                </a:gradFill>
                <a:latin typeface="微软雅黑" panose="020B0503020204020204" pitchFamily="34" charset="-122"/>
                <a:ea typeface="微软雅黑" panose="020B0503020204020204" pitchFamily="34" charset="-122"/>
              </a:rPr>
              <a:t>H</a:t>
            </a:r>
            <a:endParaRPr lang="zh-CN" altLang="en-US" sz="6000" dirty="0">
              <a:gradFill flip="none" rotWithShape="1">
                <a:gsLst>
                  <a:gs pos="1000">
                    <a:schemeClr val="bg1">
                      <a:alpha val="41000"/>
                    </a:schemeClr>
                  </a:gs>
                  <a:gs pos="100000">
                    <a:schemeClr val="bg1">
                      <a:alpha val="0"/>
                    </a:schemeClr>
                  </a:gs>
                </a:gsLst>
                <a:lin ang="5400000" scaled="1"/>
                <a:tileRect/>
              </a:gradFill>
              <a:latin typeface="微软雅黑" panose="020B0503020204020204" pitchFamily="34" charset="-122"/>
              <a:ea typeface="微软雅黑" panose="020B0503020204020204" pitchFamily="34" charset="-122"/>
            </a:endParaRPr>
          </a:p>
        </p:txBody>
      </p:sp>
      <p:sp>
        <p:nvSpPr>
          <p:cNvPr id="86" name="文本框 85"/>
          <p:cNvSpPr txBox="1"/>
          <p:nvPr/>
        </p:nvSpPr>
        <p:spPr>
          <a:xfrm>
            <a:off x="6482092" y="2595733"/>
            <a:ext cx="689291" cy="923330"/>
          </a:xfrm>
          <a:prstGeom prst="rect">
            <a:avLst/>
          </a:prstGeom>
          <a:noFill/>
        </p:spPr>
        <p:txBody>
          <a:bodyPr wrap="square" lIns="0" tIns="0" rIns="0" bIns="0">
            <a:spAutoFit/>
          </a:bodyPr>
          <a:lstStyle/>
          <a:p>
            <a:pPr algn="ctr"/>
            <a:r>
              <a:rPr lang="en-US" altLang="zh-CN" sz="6000" dirty="0">
                <a:gradFill flip="none" rotWithShape="1">
                  <a:gsLst>
                    <a:gs pos="1000">
                      <a:schemeClr val="bg1">
                        <a:alpha val="41000"/>
                      </a:schemeClr>
                    </a:gs>
                    <a:gs pos="100000">
                      <a:schemeClr val="bg1">
                        <a:alpha val="0"/>
                      </a:schemeClr>
                    </a:gs>
                  </a:gsLst>
                  <a:lin ang="5400000" scaled="1"/>
                  <a:tileRect/>
                </a:gradFill>
                <a:latin typeface="微软雅黑" panose="020B0503020204020204" pitchFamily="34" charset="-122"/>
                <a:ea typeface="微软雅黑" panose="020B0503020204020204" pitchFamily="34" charset="-122"/>
              </a:rPr>
              <a:t>G</a:t>
            </a:r>
            <a:endParaRPr lang="zh-CN" altLang="en-US" sz="6000" dirty="0">
              <a:gradFill flip="none" rotWithShape="1">
                <a:gsLst>
                  <a:gs pos="1000">
                    <a:schemeClr val="bg1">
                      <a:alpha val="41000"/>
                    </a:schemeClr>
                  </a:gs>
                  <a:gs pos="100000">
                    <a:schemeClr val="bg1">
                      <a:alpha val="0"/>
                    </a:schemeClr>
                  </a:gs>
                </a:gsLst>
                <a:lin ang="5400000" scaled="1"/>
                <a:tileRect/>
              </a:gradFill>
              <a:latin typeface="微软雅黑" panose="020B0503020204020204" pitchFamily="34" charset="-122"/>
              <a:ea typeface="微软雅黑" panose="020B0503020204020204" pitchFamily="34" charset="-122"/>
            </a:endParaRPr>
          </a:p>
        </p:txBody>
      </p:sp>
      <p:sp>
        <p:nvSpPr>
          <p:cNvPr id="87" name="文本框 86"/>
          <p:cNvSpPr txBox="1"/>
          <p:nvPr/>
        </p:nvSpPr>
        <p:spPr>
          <a:xfrm>
            <a:off x="5061037" y="4085588"/>
            <a:ext cx="525785" cy="923330"/>
          </a:xfrm>
          <a:prstGeom prst="rect">
            <a:avLst/>
          </a:prstGeom>
          <a:noFill/>
        </p:spPr>
        <p:txBody>
          <a:bodyPr wrap="square" lIns="0" tIns="0" rIns="0" bIns="0">
            <a:spAutoFit/>
          </a:bodyPr>
          <a:lstStyle/>
          <a:p>
            <a:pPr algn="ctr"/>
            <a:r>
              <a:rPr lang="en-US" altLang="zh-CN" sz="6000" dirty="0">
                <a:gradFill flip="none" rotWithShape="1">
                  <a:gsLst>
                    <a:gs pos="1000">
                      <a:schemeClr val="bg1">
                        <a:alpha val="41000"/>
                      </a:schemeClr>
                    </a:gs>
                    <a:gs pos="100000">
                      <a:schemeClr val="bg1">
                        <a:alpha val="0"/>
                      </a:schemeClr>
                    </a:gs>
                  </a:gsLst>
                  <a:lin ang="5400000" scaled="1"/>
                  <a:tileRect/>
                </a:gradFill>
                <a:latin typeface="微软雅黑" panose="020B0503020204020204" pitchFamily="34" charset="-122"/>
                <a:ea typeface="微软雅黑" panose="020B0503020204020204" pitchFamily="34" charset="-122"/>
              </a:rPr>
              <a:t>S</a:t>
            </a:r>
            <a:endParaRPr lang="zh-CN" altLang="en-US" sz="6000" dirty="0">
              <a:gradFill flip="none" rotWithShape="1">
                <a:gsLst>
                  <a:gs pos="1000">
                    <a:schemeClr val="bg1">
                      <a:alpha val="41000"/>
                    </a:schemeClr>
                  </a:gs>
                  <a:gs pos="100000">
                    <a:schemeClr val="bg1">
                      <a:alpha val="0"/>
                    </a:schemeClr>
                  </a:gs>
                </a:gsLst>
                <a:lin ang="5400000" scaled="1"/>
                <a:tileRect/>
              </a:gradFill>
              <a:latin typeface="微软雅黑" panose="020B0503020204020204" pitchFamily="34" charset="-122"/>
              <a:ea typeface="微软雅黑" panose="020B0503020204020204" pitchFamily="34" charset="-122"/>
            </a:endParaRPr>
          </a:p>
        </p:txBody>
      </p:sp>
      <p:sp>
        <p:nvSpPr>
          <p:cNvPr id="88" name="文本框 87"/>
          <p:cNvSpPr txBox="1"/>
          <p:nvPr/>
        </p:nvSpPr>
        <p:spPr>
          <a:xfrm>
            <a:off x="6622354" y="4085588"/>
            <a:ext cx="408766" cy="923330"/>
          </a:xfrm>
          <a:prstGeom prst="rect">
            <a:avLst/>
          </a:prstGeom>
          <a:noFill/>
        </p:spPr>
        <p:txBody>
          <a:bodyPr wrap="square" lIns="0" tIns="0" rIns="0" bIns="0">
            <a:spAutoFit/>
          </a:bodyPr>
          <a:lstStyle/>
          <a:p>
            <a:pPr algn="ctr"/>
            <a:r>
              <a:rPr lang="en-US" altLang="zh-CN" sz="6000" dirty="0">
                <a:gradFill flip="none" rotWithShape="1">
                  <a:gsLst>
                    <a:gs pos="1000">
                      <a:schemeClr val="bg1">
                        <a:alpha val="41000"/>
                      </a:schemeClr>
                    </a:gs>
                    <a:gs pos="100000">
                      <a:schemeClr val="bg1">
                        <a:alpha val="0"/>
                      </a:schemeClr>
                    </a:gs>
                  </a:gsLst>
                  <a:lin ang="5400000" scaled="1"/>
                  <a:tileRect/>
                </a:gradFill>
                <a:latin typeface="微软雅黑" panose="020B0503020204020204" pitchFamily="34" charset="-122"/>
                <a:ea typeface="微软雅黑" panose="020B0503020204020204" pitchFamily="34" charset="-122"/>
              </a:rPr>
              <a:t>V</a:t>
            </a:r>
            <a:endParaRPr lang="zh-CN" altLang="en-US" sz="6000" dirty="0">
              <a:gradFill flip="none" rotWithShape="1">
                <a:gsLst>
                  <a:gs pos="1000">
                    <a:schemeClr val="bg1">
                      <a:alpha val="41000"/>
                    </a:schemeClr>
                  </a:gs>
                  <a:gs pos="100000">
                    <a:schemeClr val="bg1">
                      <a:alpha val="0"/>
                    </a:schemeClr>
                  </a:gs>
                </a:gsLst>
                <a:lin ang="5400000" scaled="1"/>
                <a:tileRect/>
              </a:gradFill>
              <a:latin typeface="微软雅黑" panose="020B0503020204020204" pitchFamily="34" charset="-122"/>
              <a:ea typeface="微软雅黑" panose="020B0503020204020204" pitchFamily="34" charset="-122"/>
            </a:endParaRPr>
          </a:p>
        </p:txBody>
      </p:sp>
      <p:sp>
        <p:nvSpPr>
          <p:cNvPr id="89" name="文本框 88"/>
          <p:cNvSpPr txBox="1"/>
          <p:nvPr/>
        </p:nvSpPr>
        <p:spPr>
          <a:xfrm>
            <a:off x="1516560" y="2707521"/>
            <a:ext cx="3278843" cy="277512"/>
          </a:xfrm>
          <a:prstGeom prst="rect">
            <a:avLst/>
          </a:prstGeom>
          <a:noFill/>
        </p:spPr>
        <p:txBody>
          <a:bodyPr wrap="square" lIns="0" tIns="0" rIns="0" bIns="0">
            <a:spAutoFit/>
          </a:bodyPr>
          <a:lstStyle/>
          <a:p>
            <a:pPr>
              <a:lnSpc>
                <a:spcPct val="125000"/>
              </a:lnSpc>
            </a:pPr>
            <a:r>
              <a:rPr lang="en-US" altLang="zh-CN" sz="1600" dirty="0">
                <a:solidFill>
                  <a:schemeClr val="bg1"/>
                </a:solidFill>
              </a:rPr>
              <a:t>Use better hyperparameter</a:t>
            </a:r>
            <a:endParaRPr lang="zh-CN" altLang="en-US" sz="1600" dirty="0">
              <a:solidFill>
                <a:schemeClr val="bg1"/>
              </a:solidFill>
            </a:endParaRPr>
          </a:p>
        </p:txBody>
      </p:sp>
      <p:sp>
        <p:nvSpPr>
          <p:cNvPr id="91" name="文本框 90"/>
          <p:cNvSpPr txBox="1"/>
          <p:nvPr/>
        </p:nvSpPr>
        <p:spPr>
          <a:xfrm>
            <a:off x="1514341" y="4785282"/>
            <a:ext cx="3278843" cy="277512"/>
          </a:xfrm>
          <a:prstGeom prst="rect">
            <a:avLst/>
          </a:prstGeom>
          <a:noFill/>
        </p:spPr>
        <p:txBody>
          <a:bodyPr wrap="square" lIns="0" tIns="0" rIns="0" bIns="0">
            <a:spAutoFit/>
          </a:bodyPr>
          <a:lstStyle/>
          <a:p>
            <a:pPr>
              <a:lnSpc>
                <a:spcPct val="125000"/>
              </a:lnSpc>
            </a:pPr>
            <a:r>
              <a:rPr lang="en-US" altLang="zh-CN" sz="1600" dirty="0">
                <a:solidFill>
                  <a:schemeClr val="bg1"/>
                </a:solidFill>
              </a:rPr>
              <a:t>Pre-calculate the best timestep</a:t>
            </a:r>
            <a:endParaRPr lang="zh-CN" altLang="en-US" sz="1600" dirty="0">
              <a:solidFill>
                <a:schemeClr val="bg1"/>
              </a:solidFill>
            </a:endParaRPr>
          </a:p>
        </p:txBody>
      </p:sp>
      <p:sp>
        <p:nvSpPr>
          <p:cNvPr id="92" name="文本框 91"/>
          <p:cNvSpPr txBox="1"/>
          <p:nvPr/>
        </p:nvSpPr>
        <p:spPr>
          <a:xfrm>
            <a:off x="7396597" y="2649277"/>
            <a:ext cx="3278843" cy="585288"/>
          </a:xfrm>
          <a:prstGeom prst="rect">
            <a:avLst/>
          </a:prstGeom>
          <a:noFill/>
        </p:spPr>
        <p:txBody>
          <a:bodyPr wrap="square" lIns="0" tIns="0" rIns="0" bIns="0">
            <a:spAutoFit/>
          </a:bodyPr>
          <a:lstStyle/>
          <a:p>
            <a:pPr>
              <a:lnSpc>
                <a:spcPct val="125000"/>
              </a:lnSpc>
            </a:pPr>
            <a:r>
              <a:rPr lang="en-US" altLang="zh-CN" sz="1600" dirty="0">
                <a:solidFill>
                  <a:schemeClr val="bg1"/>
                </a:solidFill>
              </a:rPr>
              <a:t>Optimize the neural network of the generator</a:t>
            </a:r>
            <a:endParaRPr lang="zh-CN" altLang="en-US" sz="1600" dirty="0">
              <a:solidFill>
                <a:schemeClr val="bg1"/>
              </a:solidFill>
            </a:endParaRPr>
          </a:p>
        </p:txBody>
      </p:sp>
      <p:sp>
        <p:nvSpPr>
          <p:cNvPr id="93" name="文本框 92"/>
          <p:cNvSpPr txBox="1"/>
          <p:nvPr/>
        </p:nvSpPr>
        <p:spPr>
          <a:xfrm>
            <a:off x="7514928" y="4781910"/>
            <a:ext cx="3278843" cy="277512"/>
          </a:xfrm>
          <a:prstGeom prst="rect">
            <a:avLst/>
          </a:prstGeom>
          <a:noFill/>
        </p:spPr>
        <p:txBody>
          <a:bodyPr wrap="square" lIns="0" tIns="0" rIns="0" bIns="0">
            <a:spAutoFit/>
          </a:bodyPr>
          <a:lstStyle/>
          <a:p>
            <a:pPr>
              <a:lnSpc>
                <a:spcPct val="125000"/>
              </a:lnSpc>
            </a:pPr>
            <a:r>
              <a:rPr lang="en-US" altLang="zh-CN" sz="1600" dirty="0">
                <a:solidFill>
                  <a:schemeClr val="bg1"/>
                </a:solidFill>
              </a:rPr>
              <a:t>Use multimodal noise</a:t>
            </a:r>
            <a:endParaRPr lang="zh-CN" altLang="en-US" sz="1600" dirty="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矩形 86"/>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a:p>
        </p:txBody>
      </p:sp>
      <p:sp>
        <p:nvSpPr>
          <p:cNvPr id="88" name="椭圆 87"/>
          <p:cNvSpPr/>
          <p:nvPr/>
        </p:nvSpPr>
        <p:spPr>
          <a:xfrm>
            <a:off x="4309988" y="2398707"/>
            <a:ext cx="6164356" cy="6164356"/>
          </a:xfrm>
          <a:prstGeom prst="ellipse">
            <a:avLst/>
          </a:prstGeom>
          <a:gradFill flip="none" rotWithShape="1">
            <a:gsLst>
              <a:gs pos="0">
                <a:schemeClr val="accent1">
                  <a:alpha val="55000"/>
                </a:schemeClr>
              </a:gs>
              <a:gs pos="100000">
                <a:schemeClr val="accent1">
                  <a:lumMod val="20000"/>
                  <a:lumOff val="80000"/>
                  <a:alpha val="25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89" name="椭圆 88"/>
          <p:cNvSpPr/>
          <p:nvPr/>
        </p:nvSpPr>
        <p:spPr>
          <a:xfrm>
            <a:off x="7170057" y="-1972802"/>
            <a:ext cx="5215604" cy="5215604"/>
          </a:xfrm>
          <a:prstGeom prst="ellipse">
            <a:avLst/>
          </a:prstGeom>
          <a:gradFill flip="none" rotWithShape="1">
            <a:gsLst>
              <a:gs pos="0">
                <a:schemeClr val="accent1">
                  <a:alpha val="55000"/>
                </a:schemeClr>
              </a:gs>
              <a:gs pos="100000">
                <a:schemeClr val="accent1">
                  <a:lumMod val="20000"/>
                  <a:lumOff val="80000"/>
                  <a:alpha val="43000"/>
                </a:schemeClr>
              </a:gs>
            </a:gsLst>
            <a:lin ang="18900000" scaled="1"/>
            <a:tileRect/>
          </a:gradFill>
          <a:ln>
            <a:noFill/>
          </a:ln>
          <a:effectLst>
            <a:softEdge rad="12573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0" name="椭圆 89"/>
          <p:cNvSpPr/>
          <p:nvPr/>
        </p:nvSpPr>
        <p:spPr>
          <a:xfrm>
            <a:off x="7408842" y="375530"/>
            <a:ext cx="6349120" cy="6349120"/>
          </a:xfrm>
          <a:prstGeom prst="ellipse">
            <a:avLst/>
          </a:prstGeom>
          <a:gradFill flip="none" rotWithShape="1">
            <a:gsLst>
              <a:gs pos="0">
                <a:schemeClr val="accent2">
                  <a:alpha val="76000"/>
                </a:schemeClr>
              </a:gs>
              <a:gs pos="100000">
                <a:schemeClr val="accent2">
                  <a:lumMod val="20000"/>
                  <a:lumOff val="80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 name="矩形 3"/>
          <p:cNvSpPr>
            <a:spLocks noChangeArrowheads="1"/>
          </p:cNvSpPr>
          <p:nvPr/>
        </p:nvSpPr>
        <p:spPr bwMode="auto">
          <a:xfrm>
            <a:off x="2344563" y="3233335"/>
            <a:ext cx="11541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ysClr val="windowText" lastClr="000000"/>
                </a:solidFill>
                <a:latin typeface="Arial" panose="020B0604020202020204" pitchFamily="34" charset="0"/>
              </a:defRPr>
            </a:lvl1pPr>
            <a:lvl2pPr marL="457200" eaLnBrk="0" fontAlgn="base" hangingPunct="0">
              <a:spcBef>
                <a:spcPct val="0"/>
              </a:spcBef>
              <a:spcAft>
                <a:spcPct val="0"/>
              </a:spcAft>
              <a:defRPr>
                <a:solidFill>
                  <a:sysClr val="windowText" lastClr="000000"/>
                </a:solidFill>
                <a:latin typeface="Arial" panose="020B0604020202020204" pitchFamily="34" charset="0"/>
              </a:defRPr>
            </a:lvl2pPr>
            <a:lvl3pPr marL="914400" eaLnBrk="0" fontAlgn="base" hangingPunct="0">
              <a:spcBef>
                <a:spcPct val="0"/>
              </a:spcBef>
              <a:spcAft>
                <a:spcPct val="0"/>
              </a:spcAft>
              <a:defRPr>
                <a:solidFill>
                  <a:sysClr val="windowText" lastClr="000000"/>
                </a:solidFill>
                <a:latin typeface="Arial" panose="020B0604020202020204" pitchFamily="34" charset="0"/>
              </a:defRPr>
            </a:lvl3pPr>
            <a:lvl4pPr marL="1371600" eaLnBrk="0" fontAlgn="base" hangingPunct="0">
              <a:spcBef>
                <a:spcPct val="0"/>
              </a:spcBef>
              <a:spcAft>
                <a:spcPct val="0"/>
              </a:spcAft>
              <a:defRPr>
                <a:solidFill>
                  <a:sysClr val="windowText" lastClr="000000"/>
                </a:solidFill>
                <a:latin typeface="Arial" panose="020B0604020202020204" pitchFamily="34" charset="0"/>
              </a:defRPr>
            </a:lvl4pPr>
            <a:lvl5pPr marL="1828800" eaLnBrk="0" fontAlgn="base" hangingPunct="0">
              <a:spcBef>
                <a:spcPct val="0"/>
              </a:spcBef>
              <a:spcAft>
                <a:spcPct val="0"/>
              </a:spcAft>
              <a:defRPr>
                <a:solidFill>
                  <a:sysClr val="windowText" lastClr="000000"/>
                </a:solidFill>
                <a:latin typeface="Arial" panose="020B0604020202020204" pitchFamily="34" charset="0"/>
              </a:defRPr>
            </a:lvl5pPr>
            <a:lvl6pPr marL="2286000" eaLnBrk="0" fontAlgn="base" hangingPunct="0">
              <a:spcBef>
                <a:spcPct val="0"/>
              </a:spcBef>
              <a:spcAft>
                <a:spcPct val="0"/>
              </a:spcAft>
              <a:defRPr>
                <a:solidFill>
                  <a:sysClr val="windowText" lastClr="000000"/>
                </a:solidFill>
                <a:latin typeface="Arial" panose="020B0604020202020204" pitchFamily="34" charset="0"/>
              </a:defRPr>
            </a:lvl6pPr>
            <a:lvl7pPr marL="2743200" eaLnBrk="0" fontAlgn="base" hangingPunct="0">
              <a:spcBef>
                <a:spcPct val="0"/>
              </a:spcBef>
              <a:spcAft>
                <a:spcPct val="0"/>
              </a:spcAft>
              <a:defRPr>
                <a:solidFill>
                  <a:sysClr val="windowText" lastClr="000000"/>
                </a:solidFill>
                <a:latin typeface="Arial" panose="020B0604020202020204" pitchFamily="34" charset="0"/>
              </a:defRPr>
            </a:lvl7pPr>
            <a:lvl8pPr marL="3200400" eaLnBrk="0" fontAlgn="base" hangingPunct="0">
              <a:spcBef>
                <a:spcPct val="0"/>
              </a:spcBef>
              <a:spcAft>
                <a:spcPct val="0"/>
              </a:spcAft>
              <a:defRPr>
                <a:solidFill>
                  <a:sysClr val="windowText" lastClr="000000"/>
                </a:solidFill>
                <a:latin typeface="Arial" panose="020B0604020202020204" pitchFamily="34" charset="0"/>
              </a:defRPr>
            </a:lvl8pPr>
            <a:lvl9pPr marL="3657600" eaLnBrk="0" fontAlgn="base" hangingPunct="0">
              <a:spcBef>
                <a:spcPct val="0"/>
              </a:spcBef>
              <a:spcAft>
                <a:spcPct val="0"/>
              </a:spcAft>
              <a:defRPr>
                <a:solidFill>
                  <a:sysClr val="windowText" lastClr="000000"/>
                </a:solidFill>
                <a:latin typeface="Arial" panose="020B0604020202020204" pitchFamily="34" charset="0"/>
              </a:defRPr>
            </a:lvl9pPr>
          </a:lstStyle>
          <a:p>
            <a:pPr defTabSz="609600"/>
            <a:r>
              <a:rPr lang="en-US" altLang="en-US" sz="5400" dirty="0">
                <a:solidFill>
                  <a:schemeClr val="accent1"/>
                </a:solidFill>
                <a:latin typeface="+mj-lt"/>
                <a:ea typeface="微软雅黑" panose="020B0503020204020204" pitchFamily="34" charset="-122"/>
                <a:cs typeface="字魂59号-创粗黑" panose="00000500000000000000" pitchFamily="2" charset="-122"/>
                <a:sym typeface="字魂59号-创粗黑" panose="00000500000000000000" pitchFamily="2" charset="-122"/>
              </a:rPr>
              <a:t>06.</a:t>
            </a:r>
          </a:p>
        </p:txBody>
      </p:sp>
      <p:grpSp>
        <p:nvGrpSpPr>
          <p:cNvPr id="32" name="组合 31"/>
          <p:cNvGrpSpPr/>
          <p:nvPr/>
        </p:nvGrpSpPr>
        <p:grpSpPr>
          <a:xfrm>
            <a:off x="1202635" y="3242802"/>
            <a:ext cx="758698" cy="721881"/>
            <a:chOff x="1403496" y="3905250"/>
            <a:chExt cx="670313" cy="721881"/>
          </a:xfrm>
        </p:grpSpPr>
        <p:sp>
          <p:nvSpPr>
            <p:cNvPr id="6" name="矩形: 圆角 5"/>
            <p:cNvSpPr/>
            <p:nvPr/>
          </p:nvSpPr>
          <p:spPr>
            <a:xfrm>
              <a:off x="1403496" y="4025900"/>
              <a:ext cx="43314" cy="426606"/>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28" name="矩形: 圆角 27"/>
            <p:cNvSpPr/>
            <p:nvPr/>
          </p:nvSpPr>
          <p:spPr>
            <a:xfrm>
              <a:off x="1557056" y="4054475"/>
              <a:ext cx="45719" cy="572656"/>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29" name="矩形: 圆角 28"/>
            <p:cNvSpPr/>
            <p:nvPr/>
          </p:nvSpPr>
          <p:spPr>
            <a:xfrm>
              <a:off x="1714067" y="3905250"/>
              <a:ext cx="45719" cy="667906"/>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0" name="矩形: 圆角 29"/>
            <p:cNvSpPr/>
            <p:nvPr/>
          </p:nvSpPr>
          <p:spPr>
            <a:xfrm>
              <a:off x="1871078" y="3990975"/>
              <a:ext cx="45719" cy="409575"/>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1" name="矩形: 圆角 30"/>
            <p:cNvSpPr/>
            <p:nvPr/>
          </p:nvSpPr>
          <p:spPr>
            <a:xfrm>
              <a:off x="2028090" y="4054475"/>
              <a:ext cx="45719" cy="346075"/>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5" name="文本框 4"/>
          <p:cNvSpPr txBox="1"/>
          <p:nvPr/>
        </p:nvSpPr>
        <p:spPr>
          <a:xfrm>
            <a:off x="4116327" y="3278393"/>
            <a:ext cx="2154436" cy="646331"/>
          </a:xfrm>
          <a:prstGeom prst="rect">
            <a:avLst/>
          </a:prstGeom>
          <a:noFill/>
        </p:spPr>
        <p:txBody>
          <a:bodyPr wrap="none" lIns="0" tIns="0" rIns="0" bIns="0" rtlCol="0">
            <a:scene3d>
              <a:camera prst="orthographicFront"/>
              <a:lightRig rig="threePt" dir="t"/>
            </a:scene3d>
            <a:sp3d contourW="12700"/>
          </a:bodyPr>
          <a:lstStyle/>
          <a:p>
            <a:r>
              <a:rPr lang="en-US" altLang="zh-CN" sz="4200" b="1" dirty="0">
                <a:solidFill>
                  <a:schemeClr val="accent1"/>
                </a:solidFill>
                <a:latin typeface="Times New Roman" panose="02020603050405020304" pitchFamily="18" charset="0"/>
                <a:ea typeface="+mj-ea"/>
                <a:cs typeface="Times New Roman" panose="02020603050405020304" pitchFamily="18" charset="0"/>
                <a:sym typeface="字魂59号-创粗黑" panose="00000500000000000000" pitchFamily="2" charset="-122"/>
              </a:rPr>
              <a:t>REFERENCES</a:t>
            </a:r>
            <a:endParaRPr lang="zh-CN" altLang="en-US" sz="4200" b="1" dirty="0">
              <a:solidFill>
                <a:schemeClr val="accent1"/>
              </a:solidFill>
              <a:latin typeface="Times New Roman" panose="02020603050405020304" pitchFamily="18" charset="0"/>
              <a:ea typeface="+mj-ea"/>
              <a:cs typeface="Times New Roman" panose="02020603050405020304" pitchFamily="18" charset="0"/>
              <a:sym typeface="字魂59号-创粗黑" panose="00000500000000000000"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2102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a:p>
        </p:txBody>
      </p:sp>
      <p:sp>
        <p:nvSpPr>
          <p:cNvPr id="23" name="椭圆 22"/>
          <p:cNvSpPr/>
          <p:nvPr/>
        </p:nvSpPr>
        <p:spPr>
          <a:xfrm>
            <a:off x="4309988" y="2398707"/>
            <a:ext cx="6164356" cy="6164356"/>
          </a:xfrm>
          <a:prstGeom prst="ellipse">
            <a:avLst/>
          </a:prstGeom>
          <a:gradFill flip="none" rotWithShape="1">
            <a:gsLst>
              <a:gs pos="0">
                <a:schemeClr val="accent1">
                  <a:alpha val="55000"/>
                </a:schemeClr>
              </a:gs>
              <a:gs pos="100000">
                <a:schemeClr val="accent1">
                  <a:lumMod val="20000"/>
                  <a:lumOff val="80000"/>
                  <a:alpha val="25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4" name="椭圆 23"/>
          <p:cNvSpPr/>
          <p:nvPr/>
        </p:nvSpPr>
        <p:spPr>
          <a:xfrm>
            <a:off x="7170057" y="-1972802"/>
            <a:ext cx="5215604" cy="5215604"/>
          </a:xfrm>
          <a:prstGeom prst="ellipse">
            <a:avLst/>
          </a:prstGeom>
          <a:gradFill flip="none" rotWithShape="1">
            <a:gsLst>
              <a:gs pos="0">
                <a:schemeClr val="accent1">
                  <a:alpha val="55000"/>
                </a:schemeClr>
              </a:gs>
              <a:gs pos="100000">
                <a:schemeClr val="accent1">
                  <a:lumMod val="20000"/>
                  <a:lumOff val="80000"/>
                  <a:alpha val="43000"/>
                </a:schemeClr>
              </a:gs>
            </a:gsLst>
            <a:lin ang="18900000" scaled="1"/>
            <a:tileRect/>
          </a:gradFill>
          <a:ln>
            <a:noFill/>
          </a:ln>
          <a:effectLst>
            <a:softEdge rad="12573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5" name="椭圆 24"/>
          <p:cNvSpPr/>
          <p:nvPr/>
        </p:nvSpPr>
        <p:spPr>
          <a:xfrm>
            <a:off x="7299784" y="440639"/>
            <a:ext cx="6349120" cy="6349120"/>
          </a:xfrm>
          <a:prstGeom prst="ellipse">
            <a:avLst/>
          </a:prstGeom>
          <a:gradFill flip="none" rotWithShape="1">
            <a:gsLst>
              <a:gs pos="0">
                <a:schemeClr val="accent2">
                  <a:alpha val="76000"/>
                </a:schemeClr>
              </a:gs>
              <a:gs pos="100000">
                <a:schemeClr val="accent2">
                  <a:lumMod val="20000"/>
                  <a:lumOff val="80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6" name="椭圆 25"/>
          <p:cNvSpPr/>
          <p:nvPr/>
        </p:nvSpPr>
        <p:spPr>
          <a:xfrm>
            <a:off x="-2024001" y="-3080221"/>
            <a:ext cx="7262118" cy="7262118"/>
          </a:xfrm>
          <a:prstGeom prst="ellipse">
            <a:avLst/>
          </a:prstGeom>
          <a:gradFill flip="none" rotWithShape="1">
            <a:gsLst>
              <a:gs pos="0">
                <a:schemeClr val="accent4"/>
              </a:gs>
              <a:gs pos="100000">
                <a:schemeClr val="accent4">
                  <a:lumMod val="20000"/>
                  <a:lumOff val="80000"/>
                  <a:alpha val="37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 name="文本框 1"/>
          <p:cNvSpPr txBox="1"/>
          <p:nvPr/>
        </p:nvSpPr>
        <p:spPr>
          <a:xfrm>
            <a:off x="956226" y="560943"/>
            <a:ext cx="10682495" cy="5632311"/>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[1] J. Ho, A. Jain, and P. </a:t>
            </a:r>
            <a:r>
              <a:rPr lang="en-US" altLang="zh-CN" sz="2000" dirty="0" err="1">
                <a:latin typeface="Times New Roman" panose="02020603050405020304" pitchFamily="18" charset="0"/>
                <a:cs typeface="Times New Roman" panose="02020603050405020304" pitchFamily="18" charset="0"/>
              </a:rPr>
              <a:t>Abbeel</a:t>
            </a:r>
            <a:r>
              <a:rPr lang="en-US" altLang="zh-CN" sz="2000" dirty="0">
                <a:latin typeface="Times New Roman" panose="02020603050405020304" pitchFamily="18" charset="0"/>
                <a:cs typeface="Times New Roman" panose="02020603050405020304" pitchFamily="18" charset="0"/>
              </a:rPr>
              <a:t>, "Denoising diffusion probabilistic models," in Advances in Neural Information Processing Systems, vol. 33, 2020, pp. 11622–11635.</a:t>
            </a:r>
          </a:p>
          <a:p>
            <a:r>
              <a:rPr lang="en-US" altLang="zh-CN" sz="2000" dirty="0">
                <a:latin typeface="Times New Roman" panose="02020603050405020304" pitchFamily="18" charset="0"/>
                <a:cs typeface="Times New Roman" panose="02020603050405020304" pitchFamily="18" charset="0"/>
              </a:rPr>
              <a:t>[2] A. Vaswani et al., "Attention is all you need," in Advances in Neural Information Processing Systems, vol. 30, 2017, pp. 5998–6008.</a:t>
            </a:r>
          </a:p>
          <a:p>
            <a:r>
              <a:rPr lang="en-US" altLang="zh-CN" sz="2000" dirty="0">
                <a:latin typeface="Times New Roman" panose="02020603050405020304" pitchFamily="18" charset="0"/>
                <a:cs typeface="Times New Roman" panose="02020603050405020304" pitchFamily="18" charset="0"/>
              </a:rPr>
              <a:t>[3] Y. Wang et al., "Diffusion-GAN: Training GANs with diffusion," </a:t>
            </a:r>
            <a:r>
              <a:rPr lang="en-US" altLang="zh-CN" sz="2000" dirty="0" err="1">
                <a:latin typeface="Times New Roman" panose="02020603050405020304" pitchFamily="18" charset="0"/>
                <a:cs typeface="Times New Roman" panose="02020603050405020304" pitchFamily="18" charset="0"/>
              </a:rPr>
              <a:t>arXiv</a:t>
            </a:r>
            <a:r>
              <a:rPr lang="en-US" altLang="zh-CN" sz="2000" dirty="0">
                <a:latin typeface="Times New Roman" panose="02020603050405020304" pitchFamily="18" charset="0"/>
                <a:cs typeface="Times New Roman" panose="02020603050405020304" pitchFamily="18" charset="0"/>
              </a:rPr>
              <a:t> preprint arXiv:2206.02262, 2021.</a:t>
            </a:r>
          </a:p>
          <a:p>
            <a:r>
              <a:rPr lang="en-US" altLang="zh-CN" sz="2000" dirty="0">
                <a:latin typeface="Times New Roman" panose="02020603050405020304" pitchFamily="18" charset="0"/>
                <a:cs typeface="Times New Roman" panose="02020603050405020304" pitchFamily="18" charset="0"/>
              </a:rPr>
              <a:t>[4] J. Ho et al., "Generative models from the perspective of continual learning," </a:t>
            </a:r>
            <a:r>
              <a:rPr lang="en-US" altLang="zh-CN" sz="2000" dirty="0" err="1">
                <a:latin typeface="Times New Roman" panose="02020603050405020304" pitchFamily="18" charset="0"/>
                <a:cs typeface="Times New Roman" panose="02020603050405020304" pitchFamily="18" charset="0"/>
              </a:rPr>
              <a:t>arXiv</a:t>
            </a:r>
            <a:r>
              <a:rPr lang="en-US" altLang="zh-CN" sz="2000" dirty="0">
                <a:latin typeface="Times New Roman" panose="02020603050405020304" pitchFamily="18" charset="0"/>
                <a:cs typeface="Times New Roman" panose="02020603050405020304" pitchFamily="18" charset="0"/>
              </a:rPr>
              <a:t> preprint arXiv:2206.05564, 2021.</a:t>
            </a:r>
          </a:p>
          <a:p>
            <a:r>
              <a:rPr lang="en-US" altLang="zh-CN" sz="2000" dirty="0">
                <a:latin typeface="Times New Roman" panose="02020603050405020304" pitchFamily="18" charset="0"/>
                <a:cs typeface="Times New Roman" panose="02020603050405020304" pitchFamily="18" charset="0"/>
              </a:rPr>
              <a:t>[5] J. Ho et al., "Diffusion models beat GANs on image synthesis," </a:t>
            </a:r>
            <a:r>
              <a:rPr lang="en-US" altLang="zh-CN" sz="2000" dirty="0" err="1">
                <a:latin typeface="Times New Roman" panose="02020603050405020304" pitchFamily="18" charset="0"/>
                <a:cs typeface="Times New Roman" panose="02020603050405020304" pitchFamily="18" charset="0"/>
              </a:rPr>
              <a:t>arXiv</a:t>
            </a:r>
            <a:r>
              <a:rPr lang="en-US" altLang="zh-CN" sz="2000" dirty="0">
                <a:latin typeface="Times New Roman" panose="02020603050405020304" pitchFamily="18" charset="0"/>
                <a:cs typeface="Times New Roman" panose="02020603050405020304" pitchFamily="18" charset="0"/>
              </a:rPr>
              <a:t> preprint arXiv:2206.07804, 2021.</a:t>
            </a:r>
          </a:p>
          <a:p>
            <a:r>
              <a:rPr lang="en-US" altLang="zh-CN" sz="2000" dirty="0">
                <a:latin typeface="Times New Roman" panose="02020603050405020304" pitchFamily="18" charset="0"/>
                <a:cs typeface="Times New Roman" panose="02020603050405020304" pitchFamily="18" charset="0"/>
              </a:rPr>
              <a:t>[6] J. Ho, A. Jain, and P. </a:t>
            </a:r>
            <a:r>
              <a:rPr lang="en-US" altLang="zh-CN" sz="2000" dirty="0" err="1">
                <a:latin typeface="Times New Roman" panose="02020603050405020304" pitchFamily="18" charset="0"/>
                <a:cs typeface="Times New Roman" panose="02020603050405020304" pitchFamily="18" charset="0"/>
              </a:rPr>
              <a:t>Abbeel</a:t>
            </a:r>
            <a:r>
              <a:rPr lang="en-US" altLang="zh-CN" sz="2000" dirty="0">
                <a:latin typeface="Times New Roman" panose="02020603050405020304" pitchFamily="18" charset="0"/>
                <a:cs typeface="Times New Roman" panose="02020603050405020304" pitchFamily="18" charset="0"/>
              </a:rPr>
              <a:t>, "DDIM: Denoising diffusion implicit models," GitHub repository, https://github.com/hojonathanho/ddim, 2021.</a:t>
            </a:r>
          </a:p>
          <a:p>
            <a:r>
              <a:rPr lang="en-US" altLang="zh-CN" sz="2000" dirty="0">
                <a:latin typeface="Times New Roman" panose="02020603050405020304" pitchFamily="18" charset="0"/>
                <a:cs typeface="Times New Roman" panose="02020603050405020304" pitchFamily="18" charset="0"/>
              </a:rPr>
              <a:t>[7] J. Ho et al., "</a:t>
            </a:r>
            <a:r>
              <a:rPr lang="en-US" altLang="zh-CN" sz="2000" dirty="0" err="1">
                <a:latin typeface="Times New Roman" panose="02020603050405020304" pitchFamily="18" charset="0"/>
                <a:cs typeface="Times New Roman" panose="02020603050405020304" pitchFamily="18" charset="0"/>
              </a:rPr>
              <a:t>nngen</a:t>
            </a:r>
            <a:r>
              <a:rPr lang="en-US" altLang="zh-CN" sz="2000" dirty="0">
                <a:latin typeface="Times New Roman" panose="02020603050405020304" pitchFamily="18" charset="0"/>
                <a:cs typeface="Times New Roman" panose="02020603050405020304" pitchFamily="18" charset="0"/>
              </a:rPr>
              <a:t>: Neural network generation," GitHub repository, https://github.com/hojonathanho/nngen, 2021.</a:t>
            </a:r>
          </a:p>
          <a:p>
            <a:r>
              <a:rPr lang="en-US" altLang="zh-CN" sz="2000" dirty="0">
                <a:latin typeface="Times New Roman" panose="02020603050405020304" pitchFamily="18" charset="0"/>
                <a:cs typeface="Times New Roman" panose="02020603050405020304" pitchFamily="18" charset="0"/>
              </a:rPr>
              <a:t>[8] J. Ho et al., "</a:t>
            </a:r>
            <a:r>
              <a:rPr lang="en-US" altLang="zh-CN" sz="2000" dirty="0" err="1">
                <a:latin typeface="Times New Roman" panose="02020603050405020304" pitchFamily="18" charset="0"/>
                <a:cs typeface="Times New Roman" panose="02020603050405020304" pitchFamily="18" charset="0"/>
              </a:rPr>
              <a:t>minDiffusion</a:t>
            </a:r>
            <a:r>
              <a:rPr lang="en-US" altLang="zh-CN" sz="2000" dirty="0">
                <a:latin typeface="Times New Roman" panose="02020603050405020304" pitchFamily="18" charset="0"/>
                <a:cs typeface="Times New Roman" panose="02020603050405020304" pitchFamily="18" charset="0"/>
              </a:rPr>
              <a:t>: Minimal implementation of diffusion models," GitHub repository, https://github.com/hojonathanho/minDiffusion, 2021.</a:t>
            </a:r>
          </a:p>
          <a:p>
            <a:r>
              <a:rPr lang="en-US" altLang="zh-CN" sz="2000" dirty="0">
                <a:latin typeface="Times New Roman" panose="02020603050405020304" pitchFamily="18" charset="0"/>
                <a:cs typeface="Times New Roman" panose="02020603050405020304" pitchFamily="18" charset="0"/>
              </a:rPr>
              <a:t>[9] E. Linder-</a:t>
            </a:r>
            <a:r>
              <a:rPr lang="en-US" altLang="zh-CN" sz="2000" dirty="0" err="1">
                <a:latin typeface="Times New Roman" panose="02020603050405020304" pitchFamily="18" charset="0"/>
                <a:cs typeface="Times New Roman" panose="02020603050405020304" pitchFamily="18" charset="0"/>
              </a:rPr>
              <a:t>Norén</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PyTorch</a:t>
            </a:r>
            <a:r>
              <a:rPr lang="en-US" altLang="zh-CN" sz="2000" dirty="0">
                <a:latin typeface="Times New Roman" panose="02020603050405020304" pitchFamily="18" charset="0"/>
                <a:cs typeface="Times New Roman" panose="02020603050405020304" pitchFamily="18" charset="0"/>
              </a:rPr>
              <a:t>-GAN: </a:t>
            </a:r>
            <a:r>
              <a:rPr lang="en-US" altLang="zh-CN" sz="2000" dirty="0" err="1">
                <a:latin typeface="Times New Roman" panose="02020603050405020304" pitchFamily="18" charset="0"/>
                <a:cs typeface="Times New Roman" panose="02020603050405020304" pitchFamily="18" charset="0"/>
              </a:rPr>
              <a:t>PyTorch</a:t>
            </a:r>
            <a:r>
              <a:rPr lang="en-US" altLang="zh-CN" sz="2000" dirty="0">
                <a:latin typeface="Times New Roman" panose="02020603050405020304" pitchFamily="18" charset="0"/>
                <a:cs typeface="Times New Roman" panose="02020603050405020304" pitchFamily="18" charset="0"/>
              </a:rPr>
              <a:t> implementations of Generative Adversarial Networks," GitHub repository, https://github.com/eriklindernoren/PyTorch-GAN, 2020.</a:t>
            </a:r>
          </a:p>
        </p:txBody>
      </p:sp>
    </p:spTree>
  </p:cSld>
  <p:clrMapOvr>
    <a:masterClrMapping/>
  </p:clrMapOvr>
  <mc:AlternateContent xmlns:mc="http://schemas.openxmlformats.org/markup-compatibility/2006" xmlns:p14="http://schemas.microsoft.com/office/powerpoint/2010/main">
    <mc:Choice Requires="p14">
      <p:transition spd="slow" p14:dur="2000">
        <p14:reveal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a:p>
        </p:txBody>
      </p:sp>
      <p:sp>
        <p:nvSpPr>
          <p:cNvPr id="23" name="椭圆 22"/>
          <p:cNvSpPr/>
          <p:nvPr/>
        </p:nvSpPr>
        <p:spPr>
          <a:xfrm>
            <a:off x="4309988" y="2398707"/>
            <a:ext cx="6164356" cy="6164356"/>
          </a:xfrm>
          <a:prstGeom prst="ellipse">
            <a:avLst/>
          </a:prstGeom>
          <a:gradFill flip="none" rotWithShape="1">
            <a:gsLst>
              <a:gs pos="0">
                <a:schemeClr val="accent1">
                  <a:alpha val="55000"/>
                </a:schemeClr>
              </a:gs>
              <a:gs pos="100000">
                <a:schemeClr val="accent1">
                  <a:lumMod val="20000"/>
                  <a:lumOff val="80000"/>
                  <a:alpha val="25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4" name="椭圆 23"/>
          <p:cNvSpPr/>
          <p:nvPr/>
        </p:nvSpPr>
        <p:spPr>
          <a:xfrm>
            <a:off x="7170057" y="-1972802"/>
            <a:ext cx="5215604" cy="5215604"/>
          </a:xfrm>
          <a:prstGeom prst="ellipse">
            <a:avLst/>
          </a:prstGeom>
          <a:gradFill flip="none" rotWithShape="1">
            <a:gsLst>
              <a:gs pos="0">
                <a:schemeClr val="accent1">
                  <a:alpha val="55000"/>
                </a:schemeClr>
              </a:gs>
              <a:gs pos="100000">
                <a:schemeClr val="accent1">
                  <a:lumMod val="20000"/>
                  <a:lumOff val="80000"/>
                  <a:alpha val="43000"/>
                </a:schemeClr>
              </a:gs>
            </a:gsLst>
            <a:lin ang="18900000" scaled="1"/>
            <a:tileRect/>
          </a:gradFill>
          <a:ln>
            <a:noFill/>
          </a:ln>
          <a:effectLst>
            <a:softEdge rad="12573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5" name="椭圆 24"/>
          <p:cNvSpPr/>
          <p:nvPr/>
        </p:nvSpPr>
        <p:spPr>
          <a:xfrm>
            <a:off x="7329065" y="387350"/>
            <a:ext cx="6349120" cy="6349120"/>
          </a:xfrm>
          <a:prstGeom prst="ellipse">
            <a:avLst/>
          </a:prstGeom>
          <a:gradFill flip="none" rotWithShape="1">
            <a:gsLst>
              <a:gs pos="0">
                <a:schemeClr val="accent2">
                  <a:alpha val="76000"/>
                </a:schemeClr>
              </a:gs>
              <a:gs pos="100000">
                <a:schemeClr val="accent2">
                  <a:lumMod val="20000"/>
                  <a:lumOff val="80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6" name="椭圆 25"/>
          <p:cNvSpPr/>
          <p:nvPr/>
        </p:nvSpPr>
        <p:spPr>
          <a:xfrm>
            <a:off x="-2024001" y="-3080221"/>
            <a:ext cx="7262118" cy="7262118"/>
          </a:xfrm>
          <a:prstGeom prst="ellipse">
            <a:avLst/>
          </a:prstGeom>
          <a:gradFill flip="none" rotWithShape="1">
            <a:gsLst>
              <a:gs pos="0">
                <a:schemeClr val="accent4"/>
              </a:gs>
              <a:gs pos="100000">
                <a:schemeClr val="accent4">
                  <a:lumMod val="20000"/>
                  <a:lumOff val="80000"/>
                  <a:alpha val="37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5" name="文本框 44"/>
          <p:cNvSpPr txBox="1"/>
          <p:nvPr/>
        </p:nvSpPr>
        <p:spPr>
          <a:xfrm>
            <a:off x="4448447" y="2963207"/>
            <a:ext cx="3065526" cy="598703"/>
          </a:xfrm>
          <a:custGeom>
            <a:avLst/>
            <a:gdLst/>
            <a:ahLst/>
            <a:cxnLst/>
            <a:rect l="l" t="t" r="r" b="b"/>
            <a:pathLst>
              <a:path w="3065526" h="598703">
                <a:moveTo>
                  <a:pt x="1263244" y="85725"/>
                </a:moveTo>
                <a:lnTo>
                  <a:pt x="1178891" y="351129"/>
                </a:lnTo>
                <a:lnTo>
                  <a:pt x="1346912" y="351129"/>
                </a:lnTo>
                <a:close/>
                <a:moveTo>
                  <a:pt x="2163090" y="8915"/>
                </a:moveTo>
                <a:lnTo>
                  <a:pt x="2252244" y="8915"/>
                </a:lnTo>
                <a:lnTo>
                  <a:pt x="2252244" y="272262"/>
                </a:lnTo>
                <a:lnTo>
                  <a:pt x="2472385" y="8915"/>
                </a:lnTo>
                <a:lnTo>
                  <a:pt x="2580056" y="8915"/>
                </a:lnTo>
                <a:lnTo>
                  <a:pt x="2341398" y="283235"/>
                </a:lnTo>
                <a:lnTo>
                  <a:pt x="2602687" y="589102"/>
                </a:lnTo>
                <a:lnTo>
                  <a:pt x="2492274" y="589102"/>
                </a:lnTo>
                <a:lnTo>
                  <a:pt x="2252244" y="296951"/>
                </a:lnTo>
                <a:lnTo>
                  <a:pt x="2252244" y="589102"/>
                </a:lnTo>
                <a:lnTo>
                  <a:pt x="2163090" y="589102"/>
                </a:lnTo>
                <a:close/>
                <a:moveTo>
                  <a:pt x="1591590" y="8915"/>
                </a:moveTo>
                <a:lnTo>
                  <a:pt x="1686230" y="8915"/>
                </a:lnTo>
                <a:lnTo>
                  <a:pt x="1962608" y="426567"/>
                </a:lnTo>
                <a:lnTo>
                  <a:pt x="1962608" y="8915"/>
                </a:lnTo>
                <a:lnTo>
                  <a:pt x="2042846" y="8915"/>
                </a:lnTo>
                <a:lnTo>
                  <a:pt x="2042846" y="589102"/>
                </a:lnTo>
                <a:lnTo>
                  <a:pt x="1964665" y="589102"/>
                </a:lnTo>
                <a:lnTo>
                  <a:pt x="1671828" y="146761"/>
                </a:lnTo>
                <a:lnTo>
                  <a:pt x="1671828" y="589102"/>
                </a:lnTo>
                <a:lnTo>
                  <a:pt x="1591590" y="589102"/>
                </a:lnTo>
                <a:close/>
                <a:moveTo>
                  <a:pt x="1211809" y="8915"/>
                </a:moveTo>
                <a:lnTo>
                  <a:pt x="1318794" y="8915"/>
                </a:lnTo>
                <a:lnTo>
                  <a:pt x="1519047" y="589102"/>
                </a:lnTo>
                <a:lnTo>
                  <a:pt x="1422350" y="589102"/>
                </a:lnTo>
                <a:lnTo>
                  <a:pt x="1370915" y="427253"/>
                </a:lnTo>
                <a:lnTo>
                  <a:pt x="1154888" y="427253"/>
                </a:lnTo>
                <a:lnTo>
                  <a:pt x="1103453" y="589102"/>
                </a:lnTo>
                <a:lnTo>
                  <a:pt x="1012241" y="589102"/>
                </a:lnTo>
                <a:close/>
                <a:moveTo>
                  <a:pt x="486690" y="8915"/>
                </a:moveTo>
                <a:lnTo>
                  <a:pt x="575844" y="8915"/>
                </a:lnTo>
                <a:lnTo>
                  <a:pt x="575844" y="246888"/>
                </a:lnTo>
                <a:lnTo>
                  <a:pt x="850850" y="246888"/>
                </a:lnTo>
                <a:lnTo>
                  <a:pt x="850850" y="8915"/>
                </a:lnTo>
                <a:lnTo>
                  <a:pt x="940004" y="8915"/>
                </a:lnTo>
                <a:lnTo>
                  <a:pt x="940004" y="589102"/>
                </a:lnTo>
                <a:lnTo>
                  <a:pt x="850850" y="589102"/>
                </a:lnTo>
                <a:lnTo>
                  <a:pt x="850850" y="323011"/>
                </a:lnTo>
                <a:lnTo>
                  <a:pt x="575844" y="323011"/>
                </a:lnTo>
                <a:lnTo>
                  <a:pt x="575844" y="589102"/>
                </a:lnTo>
                <a:lnTo>
                  <a:pt x="486690" y="589102"/>
                </a:lnTo>
                <a:close/>
                <a:moveTo>
                  <a:pt x="0" y="8915"/>
                </a:moveTo>
                <a:lnTo>
                  <a:pt x="395021" y="8915"/>
                </a:lnTo>
                <a:lnTo>
                  <a:pt x="395021" y="85039"/>
                </a:lnTo>
                <a:lnTo>
                  <a:pt x="242774" y="85039"/>
                </a:lnTo>
                <a:lnTo>
                  <a:pt x="242774" y="589102"/>
                </a:lnTo>
                <a:lnTo>
                  <a:pt x="152934" y="589102"/>
                </a:lnTo>
                <a:lnTo>
                  <a:pt x="152934" y="85039"/>
                </a:lnTo>
                <a:lnTo>
                  <a:pt x="0" y="85039"/>
                </a:lnTo>
                <a:close/>
                <a:moveTo>
                  <a:pt x="2868016" y="0"/>
                </a:moveTo>
                <a:cubicBezTo>
                  <a:pt x="2916479" y="0"/>
                  <a:pt x="2956598" y="9944"/>
                  <a:pt x="2988374" y="29832"/>
                </a:cubicBezTo>
                <a:cubicBezTo>
                  <a:pt x="3020149" y="49720"/>
                  <a:pt x="3042209" y="78181"/>
                  <a:pt x="3054553" y="115214"/>
                </a:cubicBezTo>
                <a:lnTo>
                  <a:pt x="2982544" y="148818"/>
                </a:lnTo>
                <a:cubicBezTo>
                  <a:pt x="2973858" y="125958"/>
                  <a:pt x="2960942" y="108242"/>
                  <a:pt x="2943797" y="95669"/>
                </a:cubicBezTo>
                <a:cubicBezTo>
                  <a:pt x="2926652" y="83096"/>
                  <a:pt x="2902077" y="76809"/>
                  <a:pt x="2870073" y="76809"/>
                </a:cubicBezTo>
                <a:cubicBezTo>
                  <a:pt x="2835326" y="76809"/>
                  <a:pt x="2809266" y="83781"/>
                  <a:pt x="2791892" y="97726"/>
                </a:cubicBezTo>
                <a:cubicBezTo>
                  <a:pt x="2774518" y="111671"/>
                  <a:pt x="2765832" y="131673"/>
                  <a:pt x="2765832" y="157734"/>
                </a:cubicBezTo>
                <a:cubicBezTo>
                  <a:pt x="2765832" y="170078"/>
                  <a:pt x="2767775" y="181051"/>
                  <a:pt x="2771661" y="190652"/>
                </a:cubicBezTo>
                <a:cubicBezTo>
                  <a:pt x="2775547" y="200253"/>
                  <a:pt x="2782177" y="208597"/>
                  <a:pt x="2791549" y="215684"/>
                </a:cubicBezTo>
                <a:cubicBezTo>
                  <a:pt x="2800922" y="222770"/>
                  <a:pt x="2813038" y="229057"/>
                  <a:pt x="2827897" y="234543"/>
                </a:cubicBezTo>
                <a:cubicBezTo>
                  <a:pt x="2842756" y="240030"/>
                  <a:pt x="2861158" y="245059"/>
                  <a:pt x="2883103" y="249631"/>
                </a:cubicBezTo>
                <a:cubicBezTo>
                  <a:pt x="2948483" y="261975"/>
                  <a:pt x="2995232" y="282663"/>
                  <a:pt x="3023349" y="311696"/>
                </a:cubicBezTo>
                <a:cubicBezTo>
                  <a:pt x="3051468" y="340728"/>
                  <a:pt x="3065526" y="379476"/>
                  <a:pt x="3065526" y="427939"/>
                </a:cubicBezTo>
                <a:cubicBezTo>
                  <a:pt x="3065526" y="453085"/>
                  <a:pt x="3060611" y="476059"/>
                  <a:pt x="3050782" y="496862"/>
                </a:cubicBezTo>
                <a:cubicBezTo>
                  <a:pt x="3040952" y="517664"/>
                  <a:pt x="3027236" y="535609"/>
                  <a:pt x="3009634" y="550697"/>
                </a:cubicBezTo>
                <a:cubicBezTo>
                  <a:pt x="2992032" y="565785"/>
                  <a:pt x="2970772" y="577557"/>
                  <a:pt x="2945854" y="586016"/>
                </a:cubicBezTo>
                <a:cubicBezTo>
                  <a:pt x="2920937" y="594474"/>
                  <a:pt x="2893391" y="598703"/>
                  <a:pt x="2863215" y="598703"/>
                </a:cubicBezTo>
                <a:cubicBezTo>
                  <a:pt x="2809723" y="598703"/>
                  <a:pt x="2765146" y="587502"/>
                  <a:pt x="2729484" y="565099"/>
                </a:cubicBezTo>
                <a:cubicBezTo>
                  <a:pt x="2693823" y="542696"/>
                  <a:pt x="2669362" y="510463"/>
                  <a:pt x="2656104" y="468401"/>
                </a:cubicBezTo>
                <a:lnTo>
                  <a:pt x="2728799" y="434797"/>
                </a:lnTo>
                <a:cubicBezTo>
                  <a:pt x="2747544" y="492861"/>
                  <a:pt x="2792121" y="521893"/>
                  <a:pt x="2862530" y="521893"/>
                </a:cubicBezTo>
                <a:cubicBezTo>
                  <a:pt x="2900020" y="521893"/>
                  <a:pt x="2928366" y="513892"/>
                  <a:pt x="2947569" y="497890"/>
                </a:cubicBezTo>
                <a:cubicBezTo>
                  <a:pt x="2966771" y="481888"/>
                  <a:pt x="2976372" y="459486"/>
                  <a:pt x="2976372" y="430682"/>
                </a:cubicBezTo>
                <a:cubicBezTo>
                  <a:pt x="2976372" y="416966"/>
                  <a:pt x="2974201" y="404736"/>
                  <a:pt x="2969857" y="393992"/>
                </a:cubicBezTo>
                <a:cubicBezTo>
                  <a:pt x="2965514" y="383247"/>
                  <a:pt x="2958427" y="373646"/>
                  <a:pt x="2948597" y="365188"/>
                </a:cubicBezTo>
                <a:cubicBezTo>
                  <a:pt x="2938767" y="356730"/>
                  <a:pt x="2925623" y="349300"/>
                  <a:pt x="2909164" y="342900"/>
                </a:cubicBezTo>
                <a:cubicBezTo>
                  <a:pt x="2892705" y="336499"/>
                  <a:pt x="2872359" y="330784"/>
                  <a:pt x="2848128" y="325755"/>
                </a:cubicBezTo>
                <a:cubicBezTo>
                  <a:pt x="2788234" y="313867"/>
                  <a:pt x="2744686" y="294436"/>
                  <a:pt x="2717483" y="267462"/>
                </a:cubicBezTo>
                <a:cubicBezTo>
                  <a:pt x="2690279" y="240487"/>
                  <a:pt x="2676678" y="205282"/>
                  <a:pt x="2676678" y="161848"/>
                </a:cubicBezTo>
                <a:cubicBezTo>
                  <a:pt x="2676678" y="138531"/>
                  <a:pt x="2680907" y="116928"/>
                  <a:pt x="2689365" y="97040"/>
                </a:cubicBezTo>
                <a:cubicBezTo>
                  <a:pt x="2697823" y="77152"/>
                  <a:pt x="2710167" y="60007"/>
                  <a:pt x="2726398" y="45605"/>
                </a:cubicBezTo>
                <a:cubicBezTo>
                  <a:pt x="2742629" y="31203"/>
                  <a:pt x="2762631" y="20002"/>
                  <a:pt x="2786406" y="12001"/>
                </a:cubicBezTo>
                <a:cubicBezTo>
                  <a:pt x="2810180" y="4000"/>
                  <a:pt x="2837384" y="0"/>
                  <a:pt x="2868016"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54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p14:reveal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矩形 86"/>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a:p>
        </p:txBody>
      </p:sp>
      <p:sp>
        <p:nvSpPr>
          <p:cNvPr id="88" name="椭圆 87"/>
          <p:cNvSpPr/>
          <p:nvPr/>
        </p:nvSpPr>
        <p:spPr>
          <a:xfrm>
            <a:off x="4309988" y="2398707"/>
            <a:ext cx="6164356" cy="6164356"/>
          </a:xfrm>
          <a:prstGeom prst="ellipse">
            <a:avLst/>
          </a:prstGeom>
          <a:gradFill flip="none" rotWithShape="1">
            <a:gsLst>
              <a:gs pos="0">
                <a:schemeClr val="accent1">
                  <a:alpha val="55000"/>
                </a:schemeClr>
              </a:gs>
              <a:gs pos="100000">
                <a:schemeClr val="accent1">
                  <a:lumMod val="20000"/>
                  <a:lumOff val="80000"/>
                  <a:alpha val="25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89" name="椭圆 88"/>
          <p:cNvSpPr/>
          <p:nvPr/>
        </p:nvSpPr>
        <p:spPr>
          <a:xfrm>
            <a:off x="7170057" y="-1972802"/>
            <a:ext cx="5215604" cy="5215604"/>
          </a:xfrm>
          <a:prstGeom prst="ellipse">
            <a:avLst/>
          </a:prstGeom>
          <a:gradFill flip="none" rotWithShape="1">
            <a:gsLst>
              <a:gs pos="0">
                <a:schemeClr val="accent1">
                  <a:alpha val="55000"/>
                </a:schemeClr>
              </a:gs>
              <a:gs pos="100000">
                <a:schemeClr val="accent1">
                  <a:lumMod val="20000"/>
                  <a:lumOff val="80000"/>
                  <a:alpha val="43000"/>
                </a:schemeClr>
              </a:gs>
            </a:gsLst>
            <a:lin ang="18900000" scaled="1"/>
            <a:tileRect/>
          </a:gradFill>
          <a:ln>
            <a:noFill/>
          </a:ln>
          <a:effectLst>
            <a:softEdge rad="12573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0" name="椭圆 89"/>
          <p:cNvSpPr/>
          <p:nvPr/>
        </p:nvSpPr>
        <p:spPr>
          <a:xfrm>
            <a:off x="7408842" y="375530"/>
            <a:ext cx="6349120" cy="6349120"/>
          </a:xfrm>
          <a:prstGeom prst="ellipse">
            <a:avLst/>
          </a:prstGeom>
          <a:gradFill flip="none" rotWithShape="1">
            <a:gsLst>
              <a:gs pos="0">
                <a:schemeClr val="accent2">
                  <a:alpha val="76000"/>
                </a:schemeClr>
              </a:gs>
              <a:gs pos="100000">
                <a:schemeClr val="accent2">
                  <a:lumMod val="20000"/>
                  <a:lumOff val="80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 name="矩形 3"/>
          <p:cNvSpPr>
            <a:spLocks noChangeArrowheads="1"/>
          </p:cNvSpPr>
          <p:nvPr/>
        </p:nvSpPr>
        <p:spPr bwMode="auto">
          <a:xfrm>
            <a:off x="2344563" y="3233335"/>
            <a:ext cx="11541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ysClr val="windowText" lastClr="000000"/>
                </a:solidFill>
                <a:latin typeface="Arial" panose="020B0604020202020204" pitchFamily="34" charset="0"/>
              </a:defRPr>
            </a:lvl1pPr>
            <a:lvl2pPr marL="457200" eaLnBrk="0" fontAlgn="base" hangingPunct="0">
              <a:spcBef>
                <a:spcPct val="0"/>
              </a:spcBef>
              <a:spcAft>
                <a:spcPct val="0"/>
              </a:spcAft>
              <a:defRPr>
                <a:solidFill>
                  <a:sysClr val="windowText" lastClr="000000"/>
                </a:solidFill>
                <a:latin typeface="Arial" panose="020B0604020202020204" pitchFamily="34" charset="0"/>
              </a:defRPr>
            </a:lvl2pPr>
            <a:lvl3pPr marL="914400" eaLnBrk="0" fontAlgn="base" hangingPunct="0">
              <a:spcBef>
                <a:spcPct val="0"/>
              </a:spcBef>
              <a:spcAft>
                <a:spcPct val="0"/>
              </a:spcAft>
              <a:defRPr>
                <a:solidFill>
                  <a:sysClr val="windowText" lastClr="000000"/>
                </a:solidFill>
                <a:latin typeface="Arial" panose="020B0604020202020204" pitchFamily="34" charset="0"/>
              </a:defRPr>
            </a:lvl3pPr>
            <a:lvl4pPr marL="1371600" eaLnBrk="0" fontAlgn="base" hangingPunct="0">
              <a:spcBef>
                <a:spcPct val="0"/>
              </a:spcBef>
              <a:spcAft>
                <a:spcPct val="0"/>
              </a:spcAft>
              <a:defRPr>
                <a:solidFill>
                  <a:sysClr val="windowText" lastClr="000000"/>
                </a:solidFill>
                <a:latin typeface="Arial" panose="020B0604020202020204" pitchFamily="34" charset="0"/>
              </a:defRPr>
            </a:lvl4pPr>
            <a:lvl5pPr marL="1828800" eaLnBrk="0" fontAlgn="base" hangingPunct="0">
              <a:spcBef>
                <a:spcPct val="0"/>
              </a:spcBef>
              <a:spcAft>
                <a:spcPct val="0"/>
              </a:spcAft>
              <a:defRPr>
                <a:solidFill>
                  <a:sysClr val="windowText" lastClr="000000"/>
                </a:solidFill>
                <a:latin typeface="Arial" panose="020B0604020202020204" pitchFamily="34" charset="0"/>
              </a:defRPr>
            </a:lvl5pPr>
            <a:lvl6pPr marL="2286000" eaLnBrk="0" fontAlgn="base" hangingPunct="0">
              <a:spcBef>
                <a:spcPct val="0"/>
              </a:spcBef>
              <a:spcAft>
                <a:spcPct val="0"/>
              </a:spcAft>
              <a:defRPr>
                <a:solidFill>
                  <a:sysClr val="windowText" lastClr="000000"/>
                </a:solidFill>
                <a:latin typeface="Arial" panose="020B0604020202020204" pitchFamily="34" charset="0"/>
              </a:defRPr>
            </a:lvl6pPr>
            <a:lvl7pPr marL="2743200" eaLnBrk="0" fontAlgn="base" hangingPunct="0">
              <a:spcBef>
                <a:spcPct val="0"/>
              </a:spcBef>
              <a:spcAft>
                <a:spcPct val="0"/>
              </a:spcAft>
              <a:defRPr>
                <a:solidFill>
                  <a:sysClr val="windowText" lastClr="000000"/>
                </a:solidFill>
                <a:latin typeface="Arial" panose="020B0604020202020204" pitchFamily="34" charset="0"/>
              </a:defRPr>
            </a:lvl7pPr>
            <a:lvl8pPr marL="3200400" eaLnBrk="0" fontAlgn="base" hangingPunct="0">
              <a:spcBef>
                <a:spcPct val="0"/>
              </a:spcBef>
              <a:spcAft>
                <a:spcPct val="0"/>
              </a:spcAft>
              <a:defRPr>
                <a:solidFill>
                  <a:sysClr val="windowText" lastClr="000000"/>
                </a:solidFill>
                <a:latin typeface="Arial" panose="020B0604020202020204" pitchFamily="34" charset="0"/>
              </a:defRPr>
            </a:lvl8pPr>
            <a:lvl9pPr marL="3657600" eaLnBrk="0" fontAlgn="base" hangingPunct="0">
              <a:spcBef>
                <a:spcPct val="0"/>
              </a:spcBef>
              <a:spcAft>
                <a:spcPct val="0"/>
              </a:spcAft>
              <a:defRPr>
                <a:solidFill>
                  <a:sysClr val="windowText" lastClr="000000"/>
                </a:solidFill>
                <a:latin typeface="Arial" panose="020B0604020202020204" pitchFamily="34" charset="0"/>
              </a:defRPr>
            </a:lvl9pPr>
          </a:lstStyle>
          <a:p>
            <a:pPr defTabSz="609600"/>
            <a:r>
              <a:rPr lang="en-US" altLang="en-US" sz="5400" dirty="0">
                <a:solidFill>
                  <a:schemeClr val="accent1"/>
                </a:solidFill>
                <a:latin typeface="+mj-lt"/>
                <a:ea typeface="微软雅黑" panose="020B0503020204020204" pitchFamily="34" charset="-122"/>
                <a:cs typeface="字魂59号-创粗黑" panose="00000500000000000000" pitchFamily="2" charset="-122"/>
                <a:sym typeface="字魂59号-创粗黑" panose="00000500000000000000" pitchFamily="2" charset="-122"/>
              </a:rPr>
              <a:t>01.</a:t>
            </a:r>
          </a:p>
        </p:txBody>
      </p:sp>
      <p:grpSp>
        <p:nvGrpSpPr>
          <p:cNvPr id="32" name="组合 31"/>
          <p:cNvGrpSpPr/>
          <p:nvPr/>
        </p:nvGrpSpPr>
        <p:grpSpPr>
          <a:xfrm>
            <a:off x="1202635" y="3242802"/>
            <a:ext cx="758698" cy="721881"/>
            <a:chOff x="1403496" y="3905250"/>
            <a:chExt cx="670313" cy="721881"/>
          </a:xfrm>
        </p:grpSpPr>
        <p:sp>
          <p:nvSpPr>
            <p:cNvPr id="6" name="矩形: 圆角 5"/>
            <p:cNvSpPr/>
            <p:nvPr/>
          </p:nvSpPr>
          <p:spPr>
            <a:xfrm>
              <a:off x="1403496" y="4025900"/>
              <a:ext cx="43314" cy="426606"/>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28" name="矩形: 圆角 27"/>
            <p:cNvSpPr/>
            <p:nvPr/>
          </p:nvSpPr>
          <p:spPr>
            <a:xfrm>
              <a:off x="1557056" y="4054475"/>
              <a:ext cx="45719" cy="572656"/>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29" name="矩形: 圆角 28"/>
            <p:cNvSpPr/>
            <p:nvPr/>
          </p:nvSpPr>
          <p:spPr>
            <a:xfrm>
              <a:off x="1714067" y="3905250"/>
              <a:ext cx="45719" cy="667906"/>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0" name="矩形: 圆角 29"/>
            <p:cNvSpPr/>
            <p:nvPr/>
          </p:nvSpPr>
          <p:spPr>
            <a:xfrm>
              <a:off x="1871078" y="3990975"/>
              <a:ext cx="45719" cy="409575"/>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1" name="矩形: 圆角 30"/>
            <p:cNvSpPr/>
            <p:nvPr/>
          </p:nvSpPr>
          <p:spPr>
            <a:xfrm>
              <a:off x="2028090" y="4054475"/>
              <a:ext cx="45719" cy="346075"/>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5" name="文本框 4"/>
          <p:cNvSpPr txBox="1"/>
          <p:nvPr/>
        </p:nvSpPr>
        <p:spPr>
          <a:xfrm>
            <a:off x="4116327" y="3278393"/>
            <a:ext cx="2154436" cy="646331"/>
          </a:xfrm>
          <a:prstGeom prst="rect">
            <a:avLst/>
          </a:prstGeom>
          <a:noFill/>
        </p:spPr>
        <p:txBody>
          <a:bodyPr wrap="none" lIns="0" tIns="0" rIns="0" bIns="0" rtlCol="0">
            <a:scene3d>
              <a:camera prst="orthographicFront"/>
              <a:lightRig rig="threePt" dir="t"/>
            </a:scene3d>
            <a:sp3d contourW="12700"/>
          </a:bodyPr>
          <a:lstStyle/>
          <a:p>
            <a:r>
              <a:rPr lang="en-US" altLang="zh-CN" sz="4200" b="1" dirty="0">
                <a:solidFill>
                  <a:schemeClr val="accent1"/>
                </a:solidFill>
                <a:latin typeface="Times New Roman" panose="02020603050405020304" pitchFamily="18" charset="0"/>
                <a:ea typeface="+mj-ea"/>
                <a:cs typeface="Times New Roman" panose="02020603050405020304" pitchFamily="18" charset="0"/>
                <a:sym typeface="字魂59号-创粗黑" panose="00000500000000000000" pitchFamily="2" charset="-122"/>
              </a:rPr>
              <a:t>INTRODUCTION</a:t>
            </a:r>
            <a:endParaRPr lang="zh-CN" altLang="en-US" sz="4200" b="1" dirty="0">
              <a:solidFill>
                <a:schemeClr val="accent1"/>
              </a:solidFill>
              <a:latin typeface="Times New Roman" panose="02020603050405020304" pitchFamily="18" charset="0"/>
              <a:ea typeface="+mj-ea"/>
              <a:cs typeface="Times New Roman" panose="02020603050405020304" pitchFamily="18" charset="0"/>
              <a:sym typeface="字魂59号-创粗黑" panose="00000500000000000000"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dirty="0"/>
          </a:p>
        </p:txBody>
      </p:sp>
      <p:sp>
        <p:nvSpPr>
          <p:cNvPr id="2" name="文本框 1"/>
          <p:cNvSpPr txBox="1"/>
          <p:nvPr/>
        </p:nvSpPr>
        <p:spPr>
          <a:xfrm>
            <a:off x="616992" y="340149"/>
            <a:ext cx="670376" cy="430887"/>
          </a:xfrm>
          <a:prstGeom prst="rect">
            <a:avLst/>
          </a:prstGeom>
          <a:noFill/>
        </p:spPr>
        <p:txBody>
          <a:bodyPr wrap="none" lIns="0" tIns="0" rIns="0" bIns="0">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VAE</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1" name="矩形: 圆角 30"/>
          <p:cNvSpPr/>
          <p:nvPr/>
        </p:nvSpPr>
        <p:spPr>
          <a:xfrm>
            <a:off x="616992" y="3100080"/>
            <a:ext cx="5230674" cy="3139904"/>
          </a:xfrm>
          <a:prstGeom prst="roundRect">
            <a:avLst>
              <a:gd name="adj" fmla="val 9426"/>
            </a:avLst>
          </a:prstGeom>
          <a:solidFill>
            <a:schemeClr val="accent1">
              <a:lumMod val="40000"/>
              <a:lumOff val="60000"/>
            </a:schemeClr>
          </a:solidFill>
          <a:ln>
            <a:noFill/>
          </a:ln>
          <a:effectLst>
            <a:outerShdw blurRad="317500" dist="114300" dir="5400000" sx="98000" sy="98000" algn="t" rotWithShape="0">
              <a:schemeClr val="accent1">
                <a:alpha val="5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3" name="文本框 2"/>
          <p:cNvSpPr txBox="1"/>
          <p:nvPr/>
        </p:nvSpPr>
        <p:spPr>
          <a:xfrm>
            <a:off x="909116" y="3331204"/>
            <a:ext cx="4895486" cy="2677656"/>
          </a:xfrm>
          <a:prstGeom prst="rect">
            <a:avLst/>
          </a:prstGeom>
          <a:noFill/>
        </p:spPr>
        <p:txBody>
          <a:bodyPr wrap="square" rtlCol="0">
            <a:spAutoFit/>
          </a:bodyPr>
          <a:lstStyle/>
          <a:p>
            <a:pPr marL="342900" indent="-342900">
              <a:buFontTx/>
              <a:buChar char="-"/>
            </a:pPr>
            <a:r>
              <a:rPr lang="en-US" altLang="zh-CN" sz="2400" b="0" i="0" dirty="0">
                <a:solidFill>
                  <a:srgbClr val="111111"/>
                </a:solidFill>
                <a:effectLst/>
                <a:latin typeface="Times New Roman" panose="02020603050405020304" pitchFamily="18" charset="0"/>
                <a:cs typeface="Times New Roman" panose="02020603050405020304" pitchFamily="18" charset="0"/>
              </a:rPr>
              <a:t>Represent each attribute of a given input as a probability distribution.</a:t>
            </a:r>
          </a:p>
          <a:p>
            <a:pPr marL="342900" indent="-342900">
              <a:buFontTx/>
              <a:buChar char="-"/>
            </a:pPr>
            <a:r>
              <a:rPr lang="en-US" altLang="zh-CN" sz="2400" b="0" i="0" dirty="0">
                <a:solidFill>
                  <a:srgbClr val="111111"/>
                </a:solidFill>
                <a:effectLst/>
                <a:latin typeface="Times New Roman" panose="02020603050405020304" pitchFamily="18" charset="0"/>
                <a:cs typeface="Times New Roman" panose="02020603050405020304" pitchFamily="18" charset="0"/>
              </a:rPr>
              <a:t>During decoding,  randomly sample from each latent variable distribution</a:t>
            </a:r>
          </a:p>
          <a:p>
            <a:pPr marL="342900" indent="-342900">
              <a:buFontTx/>
              <a:buChar char="-"/>
            </a:pPr>
            <a:r>
              <a:rPr lang="en-US" altLang="zh-CN" sz="2400" dirty="0">
                <a:solidFill>
                  <a:srgbClr val="111111"/>
                </a:solidFill>
                <a:latin typeface="Times New Roman" panose="02020603050405020304" pitchFamily="18" charset="0"/>
                <a:cs typeface="Times New Roman" panose="02020603050405020304" pitchFamily="18" charset="0"/>
              </a:rPr>
              <a:t>G</a:t>
            </a:r>
            <a:r>
              <a:rPr lang="en-US" altLang="zh-CN" sz="2400" b="0" i="0" dirty="0">
                <a:solidFill>
                  <a:srgbClr val="111111"/>
                </a:solidFill>
                <a:effectLst/>
                <a:latin typeface="Times New Roman" panose="02020603050405020304" pitchFamily="18" charset="0"/>
                <a:cs typeface="Times New Roman" panose="02020603050405020304" pitchFamily="18" charset="0"/>
              </a:rPr>
              <a:t>enerate a vector as the input of our decoder model.</a:t>
            </a:r>
            <a:endParaRPr lang="zh-CN" altLang="en-US" sz="2400" dirty="0">
              <a:latin typeface="Times New Roman" panose="02020603050405020304" pitchFamily="18" charset="0"/>
              <a:cs typeface="Times New Roman" panose="02020603050405020304" pitchFamily="18" charset="0"/>
            </a:endParaRPr>
          </a:p>
        </p:txBody>
      </p:sp>
      <p:pic>
        <p:nvPicPr>
          <p:cNvPr id="4"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15360" y="126922"/>
            <a:ext cx="8487659" cy="381982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535712" y="1099956"/>
            <a:ext cx="8069570" cy="400110"/>
          </a:xfrm>
          <a:prstGeom prst="rect">
            <a:avLst/>
          </a:prstGeom>
          <a:noFill/>
        </p:spPr>
        <p:txBody>
          <a:bodyPr wrap="square" rtlCol="0">
            <a:spAutoFit/>
          </a:bodyPr>
          <a:lstStyle/>
          <a:p>
            <a:r>
              <a:rPr lang="en-US" altLang="zh-CN" sz="2000" b="0" i="0" dirty="0">
                <a:solidFill>
                  <a:srgbClr val="111111"/>
                </a:solidFill>
                <a:effectLst/>
                <a:latin typeface="-apple-system"/>
              </a:rPr>
              <a:t>Variational Autoencoder</a:t>
            </a:r>
            <a:endParaRPr lang="zh-CN" altLang="en-US" sz="2000" dirty="0"/>
          </a:p>
        </p:txBody>
      </p:sp>
      <p:cxnSp>
        <p:nvCxnSpPr>
          <p:cNvPr id="10" name="直接连接符 9"/>
          <p:cNvCxnSpPr/>
          <p:nvPr/>
        </p:nvCxnSpPr>
        <p:spPr>
          <a:xfrm>
            <a:off x="616992" y="965200"/>
            <a:ext cx="2461488" cy="0"/>
          </a:xfrm>
          <a:prstGeom prst="line">
            <a:avLst/>
          </a:prstGeom>
          <a:ln w="28575"/>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dirty="0"/>
          </a:p>
        </p:txBody>
      </p:sp>
      <p:sp>
        <p:nvSpPr>
          <p:cNvPr id="2" name="文本框 1"/>
          <p:cNvSpPr txBox="1"/>
          <p:nvPr/>
        </p:nvSpPr>
        <p:spPr>
          <a:xfrm>
            <a:off x="616992" y="340149"/>
            <a:ext cx="812723" cy="430887"/>
          </a:xfrm>
          <a:prstGeom prst="rect">
            <a:avLst/>
          </a:prstGeom>
          <a:noFill/>
        </p:spPr>
        <p:txBody>
          <a:bodyPr wrap="none" lIns="0" tIns="0" rIns="0" bIns="0">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GAN</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28" name="Picture 4" descr="Advancements of Deep Learning: Generative Adversarial Networks | Coinmonks"/>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4836637" y="380871"/>
            <a:ext cx="6738371" cy="249354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圆角 4"/>
          <p:cNvSpPr/>
          <p:nvPr/>
        </p:nvSpPr>
        <p:spPr>
          <a:xfrm>
            <a:off x="628618" y="3100080"/>
            <a:ext cx="5230674" cy="3139904"/>
          </a:xfrm>
          <a:prstGeom prst="roundRect">
            <a:avLst>
              <a:gd name="adj" fmla="val 9426"/>
            </a:avLst>
          </a:prstGeom>
          <a:solidFill>
            <a:schemeClr val="accent2">
              <a:lumMod val="60000"/>
              <a:lumOff val="40000"/>
            </a:schemeClr>
          </a:solidFill>
          <a:ln>
            <a:noFill/>
          </a:ln>
          <a:effectLst>
            <a:outerShdw blurRad="317500" dist="114300" dir="5400000" sx="98000" sy="98000" algn="t" rotWithShape="0">
              <a:schemeClr val="accent1">
                <a:alpha val="5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3" name="文本框 2"/>
          <p:cNvSpPr txBox="1"/>
          <p:nvPr/>
        </p:nvSpPr>
        <p:spPr>
          <a:xfrm>
            <a:off x="955040" y="3317240"/>
            <a:ext cx="4795520" cy="3046988"/>
          </a:xfrm>
          <a:prstGeom prst="rect">
            <a:avLst/>
          </a:prstGeom>
          <a:noFill/>
        </p:spPr>
        <p:txBody>
          <a:bodyPr wrap="square" rtlCol="0">
            <a:spAutoFit/>
          </a:bodyPr>
          <a:lstStyle/>
          <a:p>
            <a:pPr marL="342900" indent="-342900">
              <a:buFontTx/>
              <a:buChar char="-"/>
            </a:pPr>
            <a:r>
              <a:rPr lang="en-US" altLang="zh-CN" sz="2400" dirty="0">
                <a:solidFill>
                  <a:srgbClr val="121212"/>
                </a:solidFill>
                <a:latin typeface="Times New Roman" panose="02020603050405020304" pitchFamily="18" charset="0"/>
                <a:cs typeface="Times New Roman" panose="02020603050405020304" pitchFamily="18" charset="0"/>
              </a:rPr>
              <a:t>Generator &amp; Discriminator</a:t>
            </a:r>
          </a:p>
          <a:p>
            <a:pPr marL="342900" indent="-342900">
              <a:buFontTx/>
              <a:buChar char="-"/>
            </a:pPr>
            <a:r>
              <a:rPr lang="en-US" altLang="zh-CN" sz="2400" dirty="0">
                <a:solidFill>
                  <a:srgbClr val="121212"/>
                </a:solidFill>
                <a:latin typeface="Times New Roman" panose="02020603050405020304" pitchFamily="18" charset="0"/>
                <a:cs typeface="Times New Roman" panose="02020603050405020304" pitchFamily="18" charset="0"/>
              </a:rPr>
              <a:t>G: take random noise as input, generate images</a:t>
            </a:r>
          </a:p>
          <a:p>
            <a:pPr marL="342900" indent="-342900">
              <a:buFontTx/>
              <a:buChar char="-"/>
            </a:pPr>
            <a:r>
              <a:rPr lang="en-US" altLang="zh-CN" sz="2400" dirty="0">
                <a:solidFill>
                  <a:srgbClr val="121212"/>
                </a:solidFill>
                <a:latin typeface="Times New Roman" panose="02020603050405020304" pitchFamily="18" charset="0"/>
                <a:cs typeface="Times New Roman" panose="02020603050405020304" pitchFamily="18" charset="0"/>
              </a:rPr>
              <a:t>D: take generated images and real images as input, output a probability</a:t>
            </a:r>
          </a:p>
          <a:p>
            <a:pPr marL="342900" indent="-342900">
              <a:buFontTx/>
              <a:buChar char="-"/>
            </a:pPr>
            <a:r>
              <a:rPr lang="en-US" altLang="zh-CN" sz="2400" dirty="0">
                <a:solidFill>
                  <a:srgbClr val="121212"/>
                </a:solidFill>
                <a:latin typeface="Times New Roman" panose="02020603050405020304" pitchFamily="18" charset="0"/>
                <a:cs typeface="Times New Roman" panose="02020603050405020304" pitchFamily="18" charset="0"/>
              </a:rPr>
              <a:t>Adversarial Learning</a:t>
            </a:r>
          </a:p>
          <a:p>
            <a:pPr marL="342900" indent="-342900">
              <a:buFontTx/>
              <a:buChar char="-"/>
            </a:pPr>
            <a:endParaRPr lang="zh-CN" altLang="en-US" sz="2400" dirty="0">
              <a:solidFill>
                <a:srgbClr val="121212"/>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535712" y="1099956"/>
            <a:ext cx="8069570" cy="400110"/>
          </a:xfrm>
          <a:prstGeom prst="rect">
            <a:avLst/>
          </a:prstGeom>
          <a:noFill/>
        </p:spPr>
        <p:txBody>
          <a:bodyPr wrap="square" rtlCol="0">
            <a:spAutoFit/>
          </a:bodyPr>
          <a:lstStyle/>
          <a:p>
            <a:r>
              <a:rPr lang="en-US" altLang="zh-CN" sz="2000" b="0" i="0" dirty="0">
                <a:solidFill>
                  <a:srgbClr val="111111"/>
                </a:solidFill>
                <a:effectLst/>
                <a:latin typeface="-apple-system"/>
              </a:rPr>
              <a:t>Generative Adversarial Network</a:t>
            </a:r>
            <a:endParaRPr lang="zh-CN" altLang="en-US" sz="2000" dirty="0"/>
          </a:p>
        </p:txBody>
      </p:sp>
      <p:cxnSp>
        <p:nvCxnSpPr>
          <p:cNvPr id="6" name="直接连接符 5"/>
          <p:cNvCxnSpPr/>
          <p:nvPr/>
        </p:nvCxnSpPr>
        <p:spPr>
          <a:xfrm>
            <a:off x="616992" y="965200"/>
            <a:ext cx="3284448" cy="0"/>
          </a:xfrm>
          <a:prstGeom prst="line">
            <a:avLst/>
          </a:prstGeom>
          <a:ln w="28575"/>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dirty="0"/>
          </a:p>
        </p:txBody>
      </p:sp>
      <p:sp>
        <p:nvSpPr>
          <p:cNvPr id="2" name="文本框 1"/>
          <p:cNvSpPr txBox="1"/>
          <p:nvPr/>
        </p:nvSpPr>
        <p:spPr>
          <a:xfrm>
            <a:off x="616992" y="340149"/>
            <a:ext cx="1553310" cy="430887"/>
          </a:xfrm>
          <a:prstGeom prst="rect">
            <a:avLst/>
          </a:prstGeom>
          <a:noFill/>
        </p:spPr>
        <p:txBody>
          <a:bodyPr wrap="none" lIns="0" tIns="0" rIns="0" bIns="0">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Diffusion</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9" name="矩形: 圆角 68"/>
          <p:cNvSpPr/>
          <p:nvPr/>
        </p:nvSpPr>
        <p:spPr>
          <a:xfrm>
            <a:off x="616992" y="3366941"/>
            <a:ext cx="5231002" cy="2870906"/>
          </a:xfrm>
          <a:prstGeom prst="roundRect">
            <a:avLst>
              <a:gd name="adj" fmla="val 9426"/>
            </a:avLst>
          </a:prstGeom>
          <a:solidFill>
            <a:schemeClr val="accent2"/>
          </a:solidFill>
          <a:ln>
            <a:noFill/>
          </a:ln>
          <a:effectLst>
            <a:outerShdw blurRad="317500" dist="114300" dir="5400000" sx="98000" sy="98000" algn="t" rotWithShape="0">
              <a:schemeClr val="accent2">
                <a:alpha val="7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3196234" y="620154"/>
            <a:ext cx="8698775" cy="1685295"/>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971652" y="3648099"/>
                <a:ext cx="4643120" cy="2308324"/>
              </a:xfrm>
              <a:prstGeom prst="rect">
                <a:avLst/>
              </a:prstGeom>
              <a:noFill/>
            </p:spPr>
            <p:txBody>
              <a:bodyPr wrap="square" rtlCol="0">
                <a:spAutoFit/>
              </a:bodyPr>
              <a:lstStyle/>
              <a:p>
                <a:pPr marL="342900" indent="-342900">
                  <a:buFontTx/>
                  <a:buChar char="-"/>
                </a:pPr>
                <a:r>
                  <a:rPr lang="en-US" altLang="zh-CN" sz="2400" dirty="0">
                    <a:solidFill>
                      <a:srgbClr val="121212"/>
                    </a:solidFill>
                    <a:latin typeface="Times New Roman" panose="02020603050405020304" pitchFamily="18" charset="0"/>
                    <a:cs typeface="Times New Roman" panose="02020603050405020304" pitchFamily="18" charset="0"/>
                  </a:rPr>
                  <a:t>Forward Pass &amp; Reverse Pass</a:t>
                </a:r>
              </a:p>
              <a:p>
                <a:pPr marL="342900" indent="-342900">
                  <a:buFontTx/>
                  <a:buChar char="-"/>
                </a:pPr>
                <a:r>
                  <a:rPr lang="en-US" altLang="zh-CN" sz="2400" dirty="0">
                    <a:solidFill>
                      <a:srgbClr val="121212"/>
                    </a:solidFill>
                    <a:latin typeface="Times New Roman" panose="02020603050405020304" pitchFamily="18" charset="0"/>
                    <a:cs typeface="Times New Roman" panose="02020603050405020304" pitchFamily="18" charset="0"/>
                  </a:rPr>
                  <a:t>Based on reverse pass,</a:t>
                </a:r>
                <a:r>
                  <a:rPr lang="zh-CN" altLang="en-US" sz="2400" dirty="0">
                    <a:solidFill>
                      <a:srgbClr val="121212"/>
                    </a:solidFill>
                    <a:latin typeface="Times New Roman" panose="02020603050405020304" pitchFamily="18" charset="0"/>
                    <a:cs typeface="Times New Roman" panose="02020603050405020304" pitchFamily="18" charset="0"/>
                  </a:rPr>
                  <a:t> </a:t>
                </a:r>
                <a:r>
                  <a:rPr lang="en-US" altLang="zh-CN" sz="2400" dirty="0">
                    <a:solidFill>
                      <a:srgbClr val="121212"/>
                    </a:solidFill>
                    <a:latin typeface="Times New Roman" panose="02020603050405020304" pitchFamily="18" charset="0"/>
                    <a:cs typeface="Times New Roman" panose="02020603050405020304" pitchFamily="18" charset="0"/>
                  </a:rPr>
                  <a:t>train the noise predictor, get</a:t>
                </a:r>
                <a:r>
                  <a:rPr lang="zh-CN" altLang="en-US" sz="2400" dirty="0">
                    <a:solidFill>
                      <a:srgbClr val="121212"/>
                    </a:solidFill>
                    <a:latin typeface="Times New Roman" panose="02020603050405020304" pitchFamily="18" charset="0"/>
                    <a:cs typeface="Times New Roman" panose="02020603050405020304" pitchFamily="18" charset="0"/>
                  </a:rPr>
                  <a:t> </a:t>
                </a:r>
                <a:r>
                  <a:rPr lang="en-US" altLang="zh-CN" sz="2400" dirty="0">
                    <a:solidFill>
                      <a:srgbClr val="121212"/>
                    </a:solidFill>
                    <a:latin typeface="Times New Roman" panose="02020603050405020304" pitchFamily="18" charset="0"/>
                    <a:cs typeface="Times New Roman" panose="02020603050405020304" pitchFamily="18" charset="0"/>
                  </a:rPr>
                  <a:t>p(</a:t>
                </a:r>
                <a14:m>
                  <m:oMath xmlns:m="http://schemas.openxmlformats.org/officeDocument/2006/math">
                    <m:sSub>
                      <m:sSubPr>
                        <m:ctrlPr>
                          <a:rPr lang="en-US" altLang="zh-CN" sz="2400" i="1" smtClean="0">
                            <a:solidFill>
                              <a:srgbClr val="121212"/>
                            </a:solidFill>
                            <a:latin typeface="Cambria Math" panose="02040503050406030204" pitchFamily="18" charset="0"/>
                            <a:cs typeface="Times New Roman" panose="02020603050405020304" pitchFamily="18" charset="0"/>
                          </a:rPr>
                        </m:ctrlPr>
                      </m:sSubPr>
                      <m:e>
                        <m:r>
                          <a:rPr lang="en-US" altLang="zh-CN" sz="2400" b="0" i="1" smtClean="0">
                            <a:solidFill>
                              <a:srgbClr val="121212"/>
                            </a:solidFill>
                            <a:latin typeface="Cambria Math" panose="02040503050406030204" pitchFamily="18" charset="0"/>
                            <a:cs typeface="Times New Roman" panose="02020603050405020304" pitchFamily="18" charset="0"/>
                          </a:rPr>
                          <m:t>𝑥</m:t>
                        </m:r>
                      </m:e>
                      <m:sub>
                        <m:r>
                          <a:rPr lang="en-US" altLang="zh-CN" sz="2400" b="0" i="1" smtClean="0">
                            <a:solidFill>
                              <a:srgbClr val="121212"/>
                            </a:solidFill>
                            <a:latin typeface="Cambria Math" panose="02040503050406030204" pitchFamily="18" charset="0"/>
                            <a:cs typeface="Times New Roman" panose="02020603050405020304" pitchFamily="18" charset="0"/>
                          </a:rPr>
                          <m:t>𝑡</m:t>
                        </m:r>
                        <m:r>
                          <a:rPr lang="en-US" altLang="zh-CN" sz="2400" b="0" i="1" smtClean="0">
                            <a:solidFill>
                              <a:srgbClr val="121212"/>
                            </a:solidFill>
                            <a:latin typeface="Cambria Math" panose="02040503050406030204" pitchFamily="18" charset="0"/>
                            <a:cs typeface="Times New Roman" panose="02020603050405020304" pitchFamily="18" charset="0"/>
                          </a:rPr>
                          <m:t>−1</m:t>
                        </m:r>
                      </m:sub>
                    </m:sSub>
                    <m:r>
                      <a:rPr lang="en-US" altLang="zh-CN" sz="2400" b="0" i="1" smtClean="0">
                        <a:solidFill>
                          <a:srgbClr val="121212"/>
                        </a:solidFill>
                        <a:latin typeface="Cambria Math" panose="02040503050406030204" pitchFamily="18" charset="0"/>
                        <a:cs typeface="Times New Roman" panose="02020603050405020304" pitchFamily="18" charset="0"/>
                      </a:rPr>
                      <m:t>|</m:t>
                    </m:r>
                    <m:sSub>
                      <m:sSubPr>
                        <m:ctrlPr>
                          <a:rPr lang="en-US" altLang="zh-CN" sz="2400" b="0" i="1" smtClean="0">
                            <a:solidFill>
                              <a:srgbClr val="121212"/>
                            </a:solidFill>
                            <a:latin typeface="Cambria Math" panose="02040503050406030204" pitchFamily="18" charset="0"/>
                            <a:cs typeface="Times New Roman" panose="02020603050405020304" pitchFamily="18" charset="0"/>
                          </a:rPr>
                        </m:ctrlPr>
                      </m:sSubPr>
                      <m:e>
                        <m:r>
                          <a:rPr lang="en-US" altLang="zh-CN" sz="2400" b="0" i="1" smtClean="0">
                            <a:solidFill>
                              <a:srgbClr val="121212"/>
                            </a:solidFill>
                            <a:latin typeface="Cambria Math" panose="02040503050406030204" pitchFamily="18" charset="0"/>
                            <a:cs typeface="Times New Roman" panose="02020603050405020304" pitchFamily="18" charset="0"/>
                          </a:rPr>
                          <m:t>𝑥</m:t>
                        </m:r>
                      </m:e>
                      <m:sub>
                        <m:r>
                          <a:rPr lang="en-US" altLang="zh-CN" sz="2400" b="0" i="1" smtClean="0">
                            <a:solidFill>
                              <a:srgbClr val="121212"/>
                            </a:solidFill>
                            <a:latin typeface="Cambria Math" panose="02040503050406030204" pitchFamily="18" charset="0"/>
                            <a:cs typeface="Times New Roman" panose="02020603050405020304" pitchFamily="18" charset="0"/>
                          </a:rPr>
                          <m:t>𝑡</m:t>
                        </m:r>
                      </m:sub>
                    </m:sSub>
                  </m:oMath>
                </a14:m>
                <a:r>
                  <a:rPr lang="en-US" altLang="zh-CN" sz="2400" dirty="0">
                    <a:solidFill>
                      <a:srgbClr val="121212"/>
                    </a:solidFill>
                    <a:latin typeface="Times New Roman" panose="02020603050405020304" pitchFamily="18" charset="0"/>
                    <a:cs typeface="Times New Roman" panose="02020603050405020304" pitchFamily="18" charset="0"/>
                  </a:rPr>
                  <a:t>)</a:t>
                </a:r>
              </a:p>
              <a:p>
                <a:pPr marL="342900" indent="-342900">
                  <a:buFontTx/>
                  <a:buChar char="-"/>
                </a:pPr>
                <a:r>
                  <a:rPr lang="en-US" altLang="zh-CN" sz="2400" dirty="0">
                    <a:solidFill>
                      <a:srgbClr val="121212"/>
                    </a:solidFill>
                    <a:latin typeface="Times New Roman" panose="02020603050405020304" pitchFamily="18" charset="0"/>
                    <a:cs typeface="Times New Roman" panose="02020603050405020304" pitchFamily="18" charset="0"/>
                  </a:rPr>
                  <a:t>Maximize the log-likelihood of the reverse process</a:t>
                </a:r>
              </a:p>
              <a:p>
                <a:pPr marL="342900" indent="-342900">
                  <a:buFontTx/>
                  <a:buChar char="-"/>
                </a:pPr>
                <a:r>
                  <a:rPr lang="en-US" altLang="zh-CN" sz="2400" dirty="0">
                    <a:solidFill>
                      <a:srgbClr val="121212"/>
                    </a:solidFill>
                    <a:latin typeface="Times New Roman" panose="02020603050405020304" pitchFamily="18" charset="0"/>
                    <a:cs typeface="Times New Roman" panose="02020603050405020304" pitchFamily="18" charset="0"/>
                  </a:rPr>
                  <a:t>Finally get the original </a:t>
                </a:r>
                <a14:m>
                  <m:oMath xmlns:m="http://schemas.openxmlformats.org/officeDocument/2006/math">
                    <m:sSub>
                      <m:sSubPr>
                        <m:ctrlPr>
                          <a:rPr lang="en-US" altLang="zh-CN" sz="2400" i="1" smtClean="0">
                            <a:solidFill>
                              <a:srgbClr val="121212"/>
                            </a:solidFill>
                            <a:latin typeface="Cambria Math" panose="02040503050406030204" pitchFamily="18" charset="0"/>
                            <a:cs typeface="Times New Roman" panose="02020603050405020304" pitchFamily="18" charset="0"/>
                          </a:rPr>
                        </m:ctrlPr>
                      </m:sSubPr>
                      <m:e>
                        <m:r>
                          <a:rPr lang="en-US" altLang="zh-CN" sz="2400" b="0" i="1" smtClean="0">
                            <a:solidFill>
                              <a:srgbClr val="121212"/>
                            </a:solidFill>
                            <a:latin typeface="Cambria Math" panose="02040503050406030204" pitchFamily="18" charset="0"/>
                            <a:cs typeface="Times New Roman" panose="02020603050405020304" pitchFamily="18" charset="0"/>
                          </a:rPr>
                          <m:t>𝑥</m:t>
                        </m:r>
                      </m:e>
                      <m:sub>
                        <m:r>
                          <a:rPr lang="en-US" altLang="zh-CN" sz="2400" b="0" i="1" smtClean="0">
                            <a:solidFill>
                              <a:srgbClr val="121212"/>
                            </a:solidFill>
                            <a:latin typeface="Cambria Math" panose="02040503050406030204" pitchFamily="18" charset="0"/>
                            <a:cs typeface="Times New Roman" panose="02020603050405020304" pitchFamily="18" charset="0"/>
                          </a:rPr>
                          <m:t>0</m:t>
                        </m:r>
                      </m:sub>
                    </m:sSub>
                  </m:oMath>
                </a14:m>
                <a:endParaRPr lang="zh-CN" altLang="en-US" sz="2400" dirty="0">
                  <a:solidFill>
                    <a:srgbClr val="121212"/>
                  </a:solidFill>
                  <a:latin typeface="Times New Roman" panose="02020603050405020304" pitchFamily="18" charset="0"/>
                  <a:cs typeface="Times New Roman" panose="020206030504050203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971652" y="3648099"/>
                <a:ext cx="4643120" cy="2308324"/>
              </a:xfrm>
              <a:prstGeom prst="rect">
                <a:avLst/>
              </a:prstGeom>
              <a:blipFill rotWithShape="1">
                <a:blip r:embed="rId4"/>
                <a:stretch>
                  <a:fillRect l="-2" t="-1" r="2" b="5"/>
                </a:stretch>
              </a:blipFill>
            </p:spPr>
            <p:txBody>
              <a:bodyPr/>
              <a:lstStyle/>
              <a:p>
                <a:r>
                  <a:rPr lang="zh-CN" altLang="en-US">
                    <a:noFill/>
                  </a:rPr>
                  <a:t> </a:t>
                </a:r>
              </a:p>
            </p:txBody>
          </p:sp>
        </mc:Fallback>
      </mc:AlternateContent>
      <p:pic>
        <p:nvPicPr>
          <p:cNvPr id="9" name="图片 8"/>
          <p:cNvPicPr>
            <a:picLocks noChangeAspect="1"/>
          </p:cNvPicPr>
          <p:nvPr/>
        </p:nvPicPr>
        <p:blipFill>
          <a:blip r:embed="rId5">
            <a:clrChange>
              <a:clrFrom>
                <a:srgbClr val="FFFFFF"/>
              </a:clrFrom>
              <a:clrTo>
                <a:srgbClr val="FFFFFF">
                  <a:alpha val="0"/>
                </a:srgbClr>
              </a:clrTo>
            </a:clrChange>
          </a:blip>
          <a:stretch>
            <a:fillRect/>
          </a:stretch>
        </p:blipFill>
        <p:spPr>
          <a:xfrm>
            <a:off x="2719873" y="338676"/>
            <a:ext cx="5878494" cy="482563"/>
          </a:xfrm>
          <a:prstGeom prst="rect">
            <a:avLst/>
          </a:prstGeom>
        </p:spPr>
      </p:pic>
      <p:pic>
        <p:nvPicPr>
          <p:cNvPr id="8" name="图片 7"/>
          <p:cNvPicPr>
            <a:picLocks noChangeAspect="1"/>
          </p:cNvPicPr>
          <p:nvPr/>
        </p:nvPicPr>
        <p:blipFill>
          <a:blip r:embed="rId6">
            <a:clrChange>
              <a:clrFrom>
                <a:srgbClr val="FFFFFF"/>
              </a:clrFrom>
              <a:clrTo>
                <a:srgbClr val="FFFFFF">
                  <a:alpha val="0"/>
                </a:srgbClr>
              </a:clrTo>
            </a:clrChange>
          </a:blip>
          <a:stretch>
            <a:fillRect/>
          </a:stretch>
        </p:blipFill>
        <p:spPr>
          <a:xfrm>
            <a:off x="2719873" y="2103999"/>
            <a:ext cx="9046308" cy="116456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5" y="598"/>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dirty="0"/>
          </a:p>
        </p:txBody>
      </p:sp>
      <p:sp>
        <p:nvSpPr>
          <p:cNvPr id="2" name="文本框 1"/>
          <p:cNvSpPr txBox="1"/>
          <p:nvPr/>
        </p:nvSpPr>
        <p:spPr>
          <a:xfrm>
            <a:off x="616992" y="340149"/>
            <a:ext cx="1861087" cy="430887"/>
          </a:xfrm>
          <a:prstGeom prst="rect">
            <a:avLst/>
          </a:prstGeom>
          <a:noFill/>
        </p:spPr>
        <p:txBody>
          <a:bodyPr wrap="none" lIns="0" tIns="0" rIns="0" bIns="0">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QUESTION</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226789" y="1337688"/>
            <a:ext cx="5869211" cy="1005974"/>
          </a:xfrm>
          <a:prstGeom prst="rect">
            <a:avLst/>
          </a:prstGeom>
        </p:spPr>
      </p:pic>
      <p:pic>
        <p:nvPicPr>
          <p:cNvPr id="9" name="图片 8"/>
          <p:cNvPicPr>
            <a:picLocks noChangeAspect="1"/>
          </p:cNvPicPr>
          <p:nvPr/>
        </p:nvPicPr>
        <p:blipFill>
          <a:blip r:embed="rId4">
            <a:clrChange>
              <a:clrFrom>
                <a:srgbClr val="FFFFFF"/>
              </a:clrFrom>
              <a:clrTo>
                <a:srgbClr val="FFFFFF">
                  <a:alpha val="0"/>
                </a:srgbClr>
              </a:clrTo>
            </a:clrChange>
          </a:blip>
          <a:stretch>
            <a:fillRect/>
          </a:stretch>
        </p:blipFill>
        <p:spPr>
          <a:xfrm>
            <a:off x="320229" y="4982629"/>
            <a:ext cx="5682330" cy="1075366"/>
          </a:xfrm>
          <a:prstGeom prst="rect">
            <a:avLst/>
          </a:prstGeom>
        </p:spPr>
      </p:pic>
      <p:pic>
        <p:nvPicPr>
          <p:cNvPr id="11" name="图片 10"/>
          <p:cNvPicPr>
            <a:picLocks noChangeAspect="1"/>
          </p:cNvPicPr>
          <p:nvPr/>
        </p:nvPicPr>
        <p:blipFill>
          <a:blip r:embed="rId5">
            <a:clrChange>
              <a:clrFrom>
                <a:srgbClr val="FFFFFF"/>
              </a:clrFrom>
              <a:clrTo>
                <a:srgbClr val="FFFFFF">
                  <a:alpha val="0"/>
                </a:srgbClr>
              </a:clrTo>
            </a:clrChange>
          </a:blip>
          <a:stretch>
            <a:fillRect/>
          </a:stretch>
        </p:blipFill>
        <p:spPr>
          <a:xfrm>
            <a:off x="6202227" y="340149"/>
            <a:ext cx="5883545" cy="2289812"/>
          </a:xfrm>
          <a:prstGeom prst="rect">
            <a:avLst/>
          </a:prstGeom>
        </p:spPr>
      </p:pic>
      <p:sp>
        <p:nvSpPr>
          <p:cNvPr id="12" name="文本框 11"/>
          <p:cNvSpPr txBox="1"/>
          <p:nvPr/>
        </p:nvSpPr>
        <p:spPr>
          <a:xfrm>
            <a:off x="2597191" y="2878315"/>
            <a:ext cx="1089496"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sz="2800" dirty="0"/>
              <a:t> VAE</a:t>
            </a:r>
            <a:endParaRPr lang="zh-CN" altLang="en-US" sz="2800" dirty="0"/>
          </a:p>
        </p:txBody>
      </p:sp>
      <p:sp>
        <p:nvSpPr>
          <p:cNvPr id="13" name="文本框 12"/>
          <p:cNvSpPr txBox="1"/>
          <p:nvPr/>
        </p:nvSpPr>
        <p:spPr>
          <a:xfrm>
            <a:off x="2285857" y="4241675"/>
            <a:ext cx="1751074"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sz="2800" dirty="0"/>
              <a:t> Diffusion</a:t>
            </a:r>
            <a:endParaRPr lang="zh-CN" altLang="en-US" sz="2800" dirty="0"/>
          </a:p>
        </p:txBody>
      </p:sp>
      <p:sp>
        <p:nvSpPr>
          <p:cNvPr id="14" name="文本框 13"/>
          <p:cNvSpPr txBox="1"/>
          <p:nvPr/>
        </p:nvSpPr>
        <p:spPr>
          <a:xfrm>
            <a:off x="8599252" y="2802603"/>
            <a:ext cx="995557"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sz="2800" dirty="0"/>
              <a:t>GAN</a:t>
            </a:r>
            <a:endParaRPr lang="zh-CN" altLang="en-US" sz="2800" dirty="0"/>
          </a:p>
        </p:txBody>
      </p:sp>
      <p:sp>
        <p:nvSpPr>
          <p:cNvPr id="15" name="文本框 14"/>
          <p:cNvSpPr txBox="1"/>
          <p:nvPr/>
        </p:nvSpPr>
        <p:spPr>
          <a:xfrm>
            <a:off x="8865092" y="4231629"/>
            <a:ext cx="557813"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sz="2800" dirty="0"/>
              <a:t> ?</a:t>
            </a:r>
            <a:endParaRPr lang="zh-CN" altLang="en-US" sz="2800" dirty="0"/>
          </a:p>
        </p:txBody>
      </p:sp>
      <p:sp>
        <p:nvSpPr>
          <p:cNvPr id="16" name="箭头: 下 15"/>
          <p:cNvSpPr/>
          <p:nvPr/>
        </p:nvSpPr>
        <p:spPr>
          <a:xfrm flipH="1">
            <a:off x="3161487" y="3619269"/>
            <a:ext cx="126461" cy="523220"/>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7" name="箭头: 右 16"/>
          <p:cNvSpPr/>
          <p:nvPr/>
        </p:nvSpPr>
        <p:spPr>
          <a:xfrm>
            <a:off x="3887631" y="3044757"/>
            <a:ext cx="4517067" cy="139045"/>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8" name="文本框 17"/>
          <p:cNvSpPr txBox="1"/>
          <p:nvPr/>
        </p:nvSpPr>
        <p:spPr>
          <a:xfrm flipH="1">
            <a:off x="1165764" y="3650961"/>
            <a:ext cx="2220730" cy="369332"/>
          </a:xfrm>
          <a:prstGeom prst="rect">
            <a:avLst/>
          </a:prstGeom>
          <a:noFill/>
        </p:spPr>
        <p:txBody>
          <a:bodyPr wrap="square" rtlCol="0">
            <a:spAutoFit/>
          </a:bodyPr>
          <a:lstStyle/>
          <a:p>
            <a:r>
              <a:rPr lang="en-US" altLang="zh-CN" dirty="0"/>
              <a:t>Higher dimension</a:t>
            </a:r>
            <a:endParaRPr lang="zh-CN" altLang="en-US" dirty="0"/>
          </a:p>
        </p:txBody>
      </p:sp>
      <p:sp>
        <p:nvSpPr>
          <p:cNvPr id="20" name="箭头: 下 19"/>
          <p:cNvSpPr/>
          <p:nvPr/>
        </p:nvSpPr>
        <p:spPr>
          <a:xfrm flipH="1">
            <a:off x="9097028" y="3486967"/>
            <a:ext cx="126462" cy="655522"/>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2" name="文本框 21"/>
          <p:cNvSpPr txBox="1"/>
          <p:nvPr/>
        </p:nvSpPr>
        <p:spPr>
          <a:xfrm flipH="1">
            <a:off x="6960650" y="3594060"/>
            <a:ext cx="2220730" cy="369332"/>
          </a:xfrm>
          <a:prstGeom prst="rect">
            <a:avLst/>
          </a:prstGeom>
          <a:noFill/>
        </p:spPr>
        <p:txBody>
          <a:bodyPr wrap="square" rtlCol="0">
            <a:spAutoFit/>
          </a:bodyPr>
          <a:lstStyle/>
          <a:p>
            <a:r>
              <a:rPr lang="en-US" altLang="zh-CN" dirty="0"/>
              <a:t>Higher dimension</a:t>
            </a:r>
            <a:endParaRPr lang="zh-CN" altLang="en-US" dirty="0"/>
          </a:p>
        </p:txBody>
      </p:sp>
      <p:sp>
        <p:nvSpPr>
          <p:cNvPr id="23" name="箭头: 右 22"/>
          <p:cNvSpPr/>
          <p:nvPr/>
        </p:nvSpPr>
        <p:spPr>
          <a:xfrm>
            <a:off x="4190080" y="4422538"/>
            <a:ext cx="4517067" cy="139045"/>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 name="文本框 2"/>
          <p:cNvSpPr txBox="1"/>
          <p:nvPr/>
        </p:nvSpPr>
        <p:spPr>
          <a:xfrm>
            <a:off x="5413992" y="2659170"/>
            <a:ext cx="2069241" cy="369332"/>
          </a:xfrm>
          <a:prstGeom prst="rect">
            <a:avLst/>
          </a:prstGeom>
          <a:noFill/>
        </p:spPr>
        <p:txBody>
          <a:bodyPr wrap="square" rtlCol="0">
            <a:spAutoFit/>
          </a:bodyPr>
          <a:lstStyle/>
          <a:p>
            <a:r>
              <a:rPr lang="en-US" altLang="zh-CN" dirty="0"/>
              <a:t>One Direction</a:t>
            </a:r>
            <a:endParaRPr lang="zh-CN" altLang="en-US" dirty="0"/>
          </a:p>
        </p:txBody>
      </p:sp>
      <p:sp>
        <p:nvSpPr>
          <p:cNvPr id="5" name="文本框 4"/>
          <p:cNvSpPr txBox="1"/>
          <p:nvPr/>
        </p:nvSpPr>
        <p:spPr>
          <a:xfrm>
            <a:off x="5413992" y="4000344"/>
            <a:ext cx="2069241" cy="369332"/>
          </a:xfrm>
          <a:prstGeom prst="rect">
            <a:avLst/>
          </a:prstGeom>
          <a:noFill/>
        </p:spPr>
        <p:txBody>
          <a:bodyPr wrap="square" rtlCol="0">
            <a:spAutoFit/>
          </a:bodyPr>
          <a:lstStyle/>
          <a:p>
            <a:r>
              <a:rPr lang="en-US" altLang="zh-CN" dirty="0"/>
              <a:t>One Direction</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2" grpId="0"/>
      <p:bldP spid="23" grpId="0" animBg="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矩形 86"/>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a:p>
        </p:txBody>
      </p:sp>
      <p:sp>
        <p:nvSpPr>
          <p:cNvPr id="88" name="椭圆 87"/>
          <p:cNvSpPr/>
          <p:nvPr/>
        </p:nvSpPr>
        <p:spPr>
          <a:xfrm>
            <a:off x="4309988" y="2398707"/>
            <a:ext cx="6164356" cy="6164356"/>
          </a:xfrm>
          <a:prstGeom prst="ellipse">
            <a:avLst/>
          </a:prstGeom>
          <a:gradFill flip="none" rotWithShape="1">
            <a:gsLst>
              <a:gs pos="0">
                <a:schemeClr val="accent1">
                  <a:alpha val="55000"/>
                </a:schemeClr>
              </a:gs>
              <a:gs pos="100000">
                <a:schemeClr val="accent1">
                  <a:lumMod val="20000"/>
                  <a:lumOff val="80000"/>
                  <a:alpha val="25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89" name="椭圆 88"/>
          <p:cNvSpPr/>
          <p:nvPr/>
        </p:nvSpPr>
        <p:spPr>
          <a:xfrm>
            <a:off x="7170057" y="-1972802"/>
            <a:ext cx="5215604" cy="5215604"/>
          </a:xfrm>
          <a:prstGeom prst="ellipse">
            <a:avLst/>
          </a:prstGeom>
          <a:gradFill flip="none" rotWithShape="1">
            <a:gsLst>
              <a:gs pos="0">
                <a:schemeClr val="accent1">
                  <a:alpha val="55000"/>
                </a:schemeClr>
              </a:gs>
              <a:gs pos="100000">
                <a:schemeClr val="accent1">
                  <a:lumMod val="20000"/>
                  <a:lumOff val="80000"/>
                  <a:alpha val="43000"/>
                </a:schemeClr>
              </a:gs>
            </a:gsLst>
            <a:lin ang="18900000" scaled="1"/>
            <a:tileRect/>
          </a:gradFill>
          <a:ln>
            <a:noFill/>
          </a:ln>
          <a:effectLst>
            <a:softEdge rad="12573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0" name="椭圆 89"/>
          <p:cNvSpPr/>
          <p:nvPr/>
        </p:nvSpPr>
        <p:spPr>
          <a:xfrm>
            <a:off x="7408842" y="375530"/>
            <a:ext cx="6349120" cy="6349120"/>
          </a:xfrm>
          <a:prstGeom prst="ellipse">
            <a:avLst/>
          </a:prstGeom>
          <a:gradFill flip="none" rotWithShape="1">
            <a:gsLst>
              <a:gs pos="0">
                <a:schemeClr val="accent2">
                  <a:alpha val="76000"/>
                </a:schemeClr>
              </a:gs>
              <a:gs pos="100000">
                <a:schemeClr val="accent2">
                  <a:lumMod val="20000"/>
                  <a:lumOff val="80000"/>
                </a:schemeClr>
              </a:gs>
            </a:gsLst>
            <a:lin ang="18900000" scaled="1"/>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 name="矩形 3"/>
          <p:cNvSpPr>
            <a:spLocks noChangeArrowheads="1"/>
          </p:cNvSpPr>
          <p:nvPr/>
        </p:nvSpPr>
        <p:spPr bwMode="auto">
          <a:xfrm>
            <a:off x="2344563" y="3233335"/>
            <a:ext cx="11541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ysClr val="windowText" lastClr="000000"/>
                </a:solidFill>
                <a:latin typeface="Arial" panose="020B0604020202020204" pitchFamily="34" charset="0"/>
              </a:defRPr>
            </a:lvl1pPr>
            <a:lvl2pPr marL="457200" eaLnBrk="0" fontAlgn="base" hangingPunct="0">
              <a:spcBef>
                <a:spcPct val="0"/>
              </a:spcBef>
              <a:spcAft>
                <a:spcPct val="0"/>
              </a:spcAft>
              <a:defRPr>
                <a:solidFill>
                  <a:sysClr val="windowText" lastClr="000000"/>
                </a:solidFill>
                <a:latin typeface="Arial" panose="020B0604020202020204" pitchFamily="34" charset="0"/>
              </a:defRPr>
            </a:lvl2pPr>
            <a:lvl3pPr marL="914400" eaLnBrk="0" fontAlgn="base" hangingPunct="0">
              <a:spcBef>
                <a:spcPct val="0"/>
              </a:spcBef>
              <a:spcAft>
                <a:spcPct val="0"/>
              </a:spcAft>
              <a:defRPr>
                <a:solidFill>
                  <a:sysClr val="windowText" lastClr="000000"/>
                </a:solidFill>
                <a:latin typeface="Arial" panose="020B0604020202020204" pitchFamily="34" charset="0"/>
              </a:defRPr>
            </a:lvl3pPr>
            <a:lvl4pPr marL="1371600" eaLnBrk="0" fontAlgn="base" hangingPunct="0">
              <a:spcBef>
                <a:spcPct val="0"/>
              </a:spcBef>
              <a:spcAft>
                <a:spcPct val="0"/>
              </a:spcAft>
              <a:defRPr>
                <a:solidFill>
                  <a:sysClr val="windowText" lastClr="000000"/>
                </a:solidFill>
                <a:latin typeface="Arial" panose="020B0604020202020204" pitchFamily="34" charset="0"/>
              </a:defRPr>
            </a:lvl4pPr>
            <a:lvl5pPr marL="1828800" eaLnBrk="0" fontAlgn="base" hangingPunct="0">
              <a:spcBef>
                <a:spcPct val="0"/>
              </a:spcBef>
              <a:spcAft>
                <a:spcPct val="0"/>
              </a:spcAft>
              <a:defRPr>
                <a:solidFill>
                  <a:sysClr val="windowText" lastClr="000000"/>
                </a:solidFill>
                <a:latin typeface="Arial" panose="020B0604020202020204" pitchFamily="34" charset="0"/>
              </a:defRPr>
            </a:lvl5pPr>
            <a:lvl6pPr marL="2286000" eaLnBrk="0" fontAlgn="base" hangingPunct="0">
              <a:spcBef>
                <a:spcPct val="0"/>
              </a:spcBef>
              <a:spcAft>
                <a:spcPct val="0"/>
              </a:spcAft>
              <a:defRPr>
                <a:solidFill>
                  <a:sysClr val="windowText" lastClr="000000"/>
                </a:solidFill>
                <a:latin typeface="Arial" panose="020B0604020202020204" pitchFamily="34" charset="0"/>
              </a:defRPr>
            </a:lvl6pPr>
            <a:lvl7pPr marL="2743200" eaLnBrk="0" fontAlgn="base" hangingPunct="0">
              <a:spcBef>
                <a:spcPct val="0"/>
              </a:spcBef>
              <a:spcAft>
                <a:spcPct val="0"/>
              </a:spcAft>
              <a:defRPr>
                <a:solidFill>
                  <a:sysClr val="windowText" lastClr="000000"/>
                </a:solidFill>
                <a:latin typeface="Arial" panose="020B0604020202020204" pitchFamily="34" charset="0"/>
              </a:defRPr>
            </a:lvl7pPr>
            <a:lvl8pPr marL="3200400" eaLnBrk="0" fontAlgn="base" hangingPunct="0">
              <a:spcBef>
                <a:spcPct val="0"/>
              </a:spcBef>
              <a:spcAft>
                <a:spcPct val="0"/>
              </a:spcAft>
              <a:defRPr>
                <a:solidFill>
                  <a:sysClr val="windowText" lastClr="000000"/>
                </a:solidFill>
                <a:latin typeface="Arial" panose="020B0604020202020204" pitchFamily="34" charset="0"/>
              </a:defRPr>
            </a:lvl8pPr>
            <a:lvl9pPr marL="3657600" eaLnBrk="0" fontAlgn="base" hangingPunct="0">
              <a:spcBef>
                <a:spcPct val="0"/>
              </a:spcBef>
              <a:spcAft>
                <a:spcPct val="0"/>
              </a:spcAft>
              <a:defRPr>
                <a:solidFill>
                  <a:sysClr val="windowText" lastClr="000000"/>
                </a:solidFill>
                <a:latin typeface="Arial" panose="020B0604020202020204" pitchFamily="34" charset="0"/>
              </a:defRPr>
            </a:lvl9pPr>
          </a:lstStyle>
          <a:p>
            <a:pPr defTabSz="609600"/>
            <a:r>
              <a:rPr lang="en-US" altLang="en-US" sz="5400" dirty="0">
                <a:solidFill>
                  <a:schemeClr val="accent1"/>
                </a:solidFill>
                <a:latin typeface="+mj-lt"/>
                <a:ea typeface="微软雅黑" panose="020B0503020204020204" pitchFamily="34" charset="-122"/>
                <a:cs typeface="字魂59号-创粗黑" panose="00000500000000000000" pitchFamily="2" charset="-122"/>
                <a:sym typeface="字魂59号-创粗黑" panose="00000500000000000000" pitchFamily="2" charset="-122"/>
              </a:rPr>
              <a:t>02.</a:t>
            </a:r>
          </a:p>
        </p:txBody>
      </p:sp>
      <p:grpSp>
        <p:nvGrpSpPr>
          <p:cNvPr id="32" name="组合 31"/>
          <p:cNvGrpSpPr/>
          <p:nvPr/>
        </p:nvGrpSpPr>
        <p:grpSpPr>
          <a:xfrm>
            <a:off x="1202635" y="3242802"/>
            <a:ext cx="758698" cy="721881"/>
            <a:chOff x="1403496" y="3905250"/>
            <a:chExt cx="670313" cy="721881"/>
          </a:xfrm>
        </p:grpSpPr>
        <p:sp>
          <p:nvSpPr>
            <p:cNvPr id="6" name="矩形: 圆角 5"/>
            <p:cNvSpPr/>
            <p:nvPr/>
          </p:nvSpPr>
          <p:spPr>
            <a:xfrm>
              <a:off x="1403496" y="4025900"/>
              <a:ext cx="43314" cy="426606"/>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28" name="矩形: 圆角 27"/>
            <p:cNvSpPr/>
            <p:nvPr/>
          </p:nvSpPr>
          <p:spPr>
            <a:xfrm>
              <a:off x="1557056" y="4054475"/>
              <a:ext cx="45719" cy="572656"/>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29" name="矩形: 圆角 28"/>
            <p:cNvSpPr/>
            <p:nvPr/>
          </p:nvSpPr>
          <p:spPr>
            <a:xfrm>
              <a:off x="1714067" y="3905250"/>
              <a:ext cx="45719" cy="667906"/>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0" name="矩形: 圆角 29"/>
            <p:cNvSpPr/>
            <p:nvPr/>
          </p:nvSpPr>
          <p:spPr>
            <a:xfrm>
              <a:off x="1871078" y="3990975"/>
              <a:ext cx="45719" cy="409575"/>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1" name="矩形: 圆角 30"/>
            <p:cNvSpPr/>
            <p:nvPr/>
          </p:nvSpPr>
          <p:spPr>
            <a:xfrm>
              <a:off x="2028090" y="4054475"/>
              <a:ext cx="45719" cy="346075"/>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5" name="文本框 4"/>
          <p:cNvSpPr txBox="1"/>
          <p:nvPr/>
        </p:nvSpPr>
        <p:spPr>
          <a:xfrm>
            <a:off x="4116327" y="3278393"/>
            <a:ext cx="2154436" cy="646331"/>
          </a:xfrm>
          <a:prstGeom prst="rect">
            <a:avLst/>
          </a:prstGeom>
          <a:noFill/>
        </p:spPr>
        <p:txBody>
          <a:bodyPr wrap="none" lIns="0" tIns="0" rIns="0" bIns="0" rtlCol="0">
            <a:scene3d>
              <a:camera prst="orthographicFront"/>
              <a:lightRig rig="threePt" dir="t"/>
            </a:scene3d>
            <a:sp3d contourW="12700"/>
          </a:bodyPr>
          <a:lstStyle/>
          <a:p>
            <a:r>
              <a:rPr lang="en-US" altLang="zh-CN" sz="4200" b="1" dirty="0">
                <a:solidFill>
                  <a:schemeClr val="accent1"/>
                </a:solidFill>
                <a:latin typeface="Times New Roman" panose="02020603050405020304" pitchFamily="18" charset="0"/>
                <a:ea typeface="+mj-ea"/>
                <a:cs typeface="Times New Roman" panose="02020603050405020304" pitchFamily="18" charset="0"/>
                <a:sym typeface="字魂59号-创粗黑" panose="00000500000000000000" pitchFamily="2" charset="-122"/>
              </a:rPr>
              <a:t>METHOD</a:t>
            </a:r>
            <a:endParaRPr lang="zh-CN" altLang="en-US" sz="4200" b="1" dirty="0">
              <a:solidFill>
                <a:schemeClr val="accent1"/>
              </a:solidFill>
              <a:latin typeface="Times New Roman" panose="02020603050405020304" pitchFamily="18" charset="0"/>
              <a:ea typeface="+mj-ea"/>
              <a:cs typeface="Times New Roman" panose="02020603050405020304" pitchFamily="18" charset="0"/>
              <a:sym typeface="字魂59号-创粗黑" panose="00000500000000000000"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0" y="0"/>
            <a:ext cx="12192000" cy="6858000"/>
          </a:xfrm>
          <a:prstGeom prst="rect">
            <a:avLst/>
          </a:prstGeom>
          <a:gradFill flip="none" rotWithShape="1">
            <a:gsLst>
              <a:gs pos="0">
                <a:schemeClr val="accent5">
                  <a:lumMod val="70000"/>
                  <a:lumOff val="30000"/>
                </a:schemeClr>
              </a:gs>
              <a:gs pos="100000">
                <a:schemeClr val="accent6">
                  <a:lumMod val="70000"/>
                  <a:lumOff val="3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algn="ctr"/>
            <a:endParaRPr lang="zh-CN" altLang="en-US" dirty="0"/>
          </a:p>
        </p:txBody>
      </p:sp>
      <p:sp>
        <p:nvSpPr>
          <p:cNvPr id="2" name="文本框 1"/>
          <p:cNvSpPr txBox="1"/>
          <p:nvPr/>
        </p:nvSpPr>
        <p:spPr>
          <a:xfrm>
            <a:off x="616992" y="340149"/>
            <a:ext cx="4544514" cy="430887"/>
          </a:xfrm>
          <a:prstGeom prst="rect">
            <a:avLst/>
          </a:prstGeom>
          <a:noFill/>
        </p:spPr>
        <p:txBody>
          <a:bodyPr wrap="none" lIns="0" tIns="0" rIns="0" bIns="0">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1. High-Dimensional GAN </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603250" y="1151480"/>
            <a:ext cx="1405578" cy="307777"/>
          </a:xfrm>
          <a:prstGeom prst="rect">
            <a:avLst/>
          </a:prstGeom>
          <a:noFill/>
        </p:spPr>
        <p:txBody>
          <a:bodyPr wrap="none" lIns="0" tIns="0" rIns="0" bIns="0">
            <a:spAutoFit/>
          </a:bodyPr>
          <a:lstStyle/>
          <a:p>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BASIC IDEA</a:t>
            </a:r>
          </a:p>
        </p:txBody>
      </p:sp>
      <p:sp>
        <p:nvSpPr>
          <p:cNvPr id="3" name="文本框 2"/>
          <p:cNvSpPr txBox="1"/>
          <p:nvPr/>
        </p:nvSpPr>
        <p:spPr>
          <a:xfrm>
            <a:off x="1021404" y="1922516"/>
            <a:ext cx="5729591" cy="369332"/>
          </a:xfrm>
          <a:prstGeom prst="rect">
            <a:avLst/>
          </a:prstGeom>
          <a:noFill/>
        </p:spPr>
        <p:txBody>
          <a:bodyPr wrap="square" rtlCol="0">
            <a:spAutoFit/>
          </a:bodyPr>
          <a:lstStyle/>
          <a:p>
            <a:r>
              <a:rPr lang="en-US" altLang="zh-CN" dirty="0"/>
              <a:t>Simply increase the dimension of the input in GAN</a:t>
            </a:r>
            <a:endParaRPr lang="zh-CN" altLang="en-US" dirty="0"/>
          </a:p>
        </p:txBody>
      </p:sp>
      <p:grpSp>
        <p:nvGrpSpPr>
          <p:cNvPr id="8" name="组合 7"/>
          <p:cNvGrpSpPr/>
          <p:nvPr/>
        </p:nvGrpSpPr>
        <p:grpSpPr>
          <a:xfrm>
            <a:off x="1021404" y="2909523"/>
            <a:ext cx="6117326" cy="2390679"/>
            <a:chOff x="1625257" y="3846443"/>
            <a:chExt cx="6117326" cy="2390679"/>
          </a:xfrm>
        </p:grpSpPr>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1625257" y="3846443"/>
              <a:ext cx="5883545" cy="2289812"/>
            </a:xfrm>
            <a:prstGeom prst="rect">
              <a:avLst/>
            </a:prstGeom>
          </p:spPr>
        </p:pic>
        <p:sp>
          <p:nvSpPr>
            <p:cNvPr id="7" name="矩形: 圆角 6"/>
            <p:cNvSpPr/>
            <p:nvPr/>
          </p:nvSpPr>
          <p:spPr>
            <a:xfrm>
              <a:off x="1625257" y="3846443"/>
              <a:ext cx="6117326" cy="2390679"/>
            </a:xfrm>
            <a:prstGeom prst="roundRect">
              <a:avLst>
                <a:gd name="adj" fmla="val 9041"/>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10" name="图片 9"/>
          <p:cNvPicPr>
            <a:picLocks noChangeAspect="1"/>
          </p:cNvPicPr>
          <p:nvPr/>
        </p:nvPicPr>
        <p:blipFill>
          <a:blip r:embed="rId4">
            <a:clrChange>
              <a:clrFrom>
                <a:srgbClr val="FFFFFF"/>
              </a:clrFrom>
              <a:clrTo>
                <a:srgbClr val="FFFFFF">
                  <a:alpha val="0"/>
                </a:srgbClr>
              </a:clrTo>
            </a:clrChange>
          </a:blip>
          <a:stretch>
            <a:fillRect/>
          </a:stretch>
        </p:blipFill>
        <p:spPr>
          <a:xfrm>
            <a:off x="8815844" y="4104863"/>
            <a:ext cx="1076251" cy="1364262"/>
          </a:xfrm>
          <a:prstGeom prst="rect">
            <a:avLst/>
          </a:prstGeom>
        </p:spPr>
      </p:pic>
      <p:pic>
        <p:nvPicPr>
          <p:cNvPr id="12" name="图片 11"/>
          <p:cNvPicPr>
            <a:picLocks noChangeAspect="1"/>
          </p:cNvPicPr>
          <p:nvPr/>
        </p:nvPicPr>
        <p:blipFill>
          <a:blip r:embed="rId5">
            <a:clrChange>
              <a:clrFrom>
                <a:srgbClr val="FFFFFF"/>
              </a:clrFrom>
              <a:clrTo>
                <a:srgbClr val="FFFFFF">
                  <a:alpha val="0"/>
                </a:srgbClr>
              </a:clrTo>
            </a:clrChange>
          </a:blip>
          <a:stretch>
            <a:fillRect/>
          </a:stretch>
        </p:blipFill>
        <p:spPr>
          <a:xfrm>
            <a:off x="8872977" y="2107182"/>
            <a:ext cx="879976" cy="926291"/>
          </a:xfrm>
          <a:prstGeom prst="rect">
            <a:avLst/>
          </a:prstGeom>
        </p:spPr>
      </p:pic>
      <p:cxnSp>
        <p:nvCxnSpPr>
          <p:cNvPr id="14" name="直接箭头连接符 13"/>
          <p:cNvCxnSpPr/>
          <p:nvPr/>
        </p:nvCxnSpPr>
        <p:spPr>
          <a:xfrm>
            <a:off x="9312965" y="3150704"/>
            <a:ext cx="0" cy="954159"/>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ac114957-c432-495c-96fe-f6fa192e412d&quot;,&quot;Name&quot;:&quot;4&quot;,&quot;Kind&quot;:&quot;Custom&quot;,&quot;OldGuidesSetting&quot;:{&quot;HeaderHeight&quot;:7.0,&quot;FooterHeight&quot;:5.0,&quot;SideMargin&quot;:5.0,&quot;TopMargin&quot;:4.0,&quot;BottomMargin&quot;:4.0,&quot;IntervalMargin&quot;:3.0}}"/>
  <p:tag name="KSO_WPP_MARK_KEY" val="9462b3be-1346-4611-bdb7-38811fa2fc54"/>
  <p:tag name="COMMONDATA" val="eyJoZGlkIjoiYTVjNTQwY2M0YjAxNWNjNDM1NGUzZmUxZmJjYjcyNzU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主题1">
  <a:themeElements>
    <a:clrScheme name="稿定">
      <a:dk1>
        <a:sysClr val="windowText" lastClr="000000"/>
      </a:dk1>
      <a:lt1>
        <a:sysClr val="window" lastClr="FFFFFF"/>
      </a:lt1>
      <a:dk2>
        <a:srgbClr val="44546A"/>
      </a:dk2>
      <a:lt2>
        <a:srgbClr val="E7E6E6"/>
      </a:lt2>
      <a:accent1>
        <a:srgbClr val="2F2FEC"/>
      </a:accent1>
      <a:accent2>
        <a:srgbClr val="6399F4"/>
      </a:accent2>
      <a:accent3>
        <a:srgbClr val="5E60F4"/>
      </a:accent3>
      <a:accent4>
        <a:srgbClr val="8393F7"/>
      </a:accent4>
      <a:accent5>
        <a:srgbClr val="E1E2E9"/>
      </a:accent5>
      <a:accent6>
        <a:srgbClr val="CED6EB"/>
      </a:accent6>
      <a:hlink>
        <a:srgbClr val="0563C1"/>
      </a:hlink>
      <a:folHlink>
        <a:srgbClr val="954F72"/>
      </a:folHlink>
    </a:clrScheme>
    <a:fontScheme name="OPs">
      <a:majorFont>
        <a:latin typeface="Arial Black"/>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4</TotalTime>
  <Words>1980</Words>
  <Application>Microsoft Office PowerPoint</Application>
  <PresentationFormat>宽屏</PresentationFormat>
  <Paragraphs>305</Paragraphs>
  <Slides>29</Slides>
  <Notes>19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29</vt:i4>
      </vt:variant>
    </vt:vector>
  </HeadingPairs>
  <TitlesOfParts>
    <vt:vector size="37" baseType="lpstr">
      <vt:lpstr>-apple-system</vt:lpstr>
      <vt:lpstr>SFRM1000</vt:lpstr>
      <vt:lpstr>微软雅黑</vt:lpstr>
      <vt:lpstr>Arial</vt:lpstr>
      <vt:lpstr>Arial Black</vt:lpstr>
      <vt:lpstr>Cambria Math</vt:lpstr>
      <vt:lpstr>Times New Roman</vt:lpstr>
      <vt:lpstr>主题1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70</dc:creator>
  <cp:lastModifiedBy>kid A</cp:lastModifiedBy>
  <cp:revision>65</cp:revision>
  <dcterms:created xsi:type="dcterms:W3CDTF">2021-11-21T09:40:00Z</dcterms:created>
  <dcterms:modified xsi:type="dcterms:W3CDTF">2023-07-20T02:19:31Z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FE8576DB7B1B47D1A1F6B97EC6AD201D_12</vt:lpwstr>
  </property>
  <property fmtid="{D5CDD505-2E9C-101B-9397-08002B2CF9AE}" pid="3" name="KSOProductBuildVer">
    <vt:lpwstr>2052-11.1.0.14309</vt:lpwstr>
  </property>
</Properties>
</file>